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5"/>
  </p:notesMasterIdLst>
  <p:sldIdLst>
    <p:sldId id="719" r:id="rId2"/>
    <p:sldId id="777" r:id="rId3"/>
    <p:sldId id="785" r:id="rId4"/>
    <p:sldId id="778" r:id="rId5"/>
    <p:sldId id="786" r:id="rId6"/>
    <p:sldId id="779" r:id="rId7"/>
    <p:sldId id="780" r:id="rId8"/>
    <p:sldId id="787" r:id="rId9"/>
    <p:sldId id="781" r:id="rId10"/>
    <p:sldId id="782" r:id="rId11"/>
    <p:sldId id="794" r:id="rId12"/>
    <p:sldId id="783" r:id="rId13"/>
    <p:sldId id="788" r:id="rId14"/>
    <p:sldId id="795" r:id="rId15"/>
    <p:sldId id="789" r:id="rId16"/>
    <p:sldId id="796" r:id="rId17"/>
    <p:sldId id="790" r:id="rId18"/>
    <p:sldId id="791" r:id="rId19"/>
    <p:sldId id="792" r:id="rId20"/>
    <p:sldId id="801" r:id="rId21"/>
    <p:sldId id="793" r:id="rId22"/>
    <p:sldId id="797" r:id="rId23"/>
    <p:sldId id="798" r:id="rId24"/>
    <p:sldId id="799" r:id="rId25"/>
    <p:sldId id="802" r:id="rId26"/>
    <p:sldId id="805" r:id="rId27"/>
    <p:sldId id="803" r:id="rId28"/>
    <p:sldId id="804" r:id="rId29"/>
    <p:sldId id="809" r:id="rId30"/>
    <p:sldId id="807" r:id="rId31"/>
    <p:sldId id="808" r:id="rId32"/>
    <p:sldId id="813" r:id="rId33"/>
    <p:sldId id="800" r:id="rId34"/>
    <p:sldId id="810" r:id="rId35"/>
    <p:sldId id="811" r:id="rId36"/>
    <p:sldId id="817" r:id="rId37"/>
    <p:sldId id="814" r:id="rId38"/>
    <p:sldId id="815" r:id="rId39"/>
    <p:sldId id="816" r:id="rId40"/>
    <p:sldId id="823" r:id="rId41"/>
    <p:sldId id="820" r:id="rId42"/>
    <p:sldId id="822" r:id="rId43"/>
    <p:sldId id="818" r:id="rId44"/>
    <p:sldId id="832" r:id="rId45"/>
    <p:sldId id="825" r:id="rId46"/>
    <p:sldId id="824" r:id="rId47"/>
    <p:sldId id="829" r:id="rId48"/>
    <p:sldId id="830" r:id="rId49"/>
    <p:sldId id="831" r:id="rId50"/>
    <p:sldId id="833" r:id="rId51"/>
    <p:sldId id="826" r:id="rId52"/>
    <p:sldId id="827" r:id="rId53"/>
    <p:sldId id="828" r:id="rId54"/>
    <p:sldId id="784" r:id="rId55"/>
    <p:sldId id="836" r:id="rId56"/>
    <p:sldId id="837" r:id="rId57"/>
    <p:sldId id="838" r:id="rId58"/>
    <p:sldId id="839" r:id="rId59"/>
    <p:sldId id="843" r:id="rId60"/>
    <p:sldId id="840" r:id="rId61"/>
    <p:sldId id="844" r:id="rId62"/>
    <p:sldId id="845" r:id="rId63"/>
    <p:sldId id="847" r:id="rId64"/>
    <p:sldId id="846" r:id="rId65"/>
    <p:sldId id="841" r:id="rId66"/>
    <p:sldId id="842" r:id="rId67"/>
    <p:sldId id="848" r:id="rId68"/>
    <p:sldId id="855" r:id="rId69"/>
    <p:sldId id="859" r:id="rId70"/>
    <p:sldId id="849" r:id="rId71"/>
    <p:sldId id="856" r:id="rId72"/>
    <p:sldId id="857" r:id="rId73"/>
    <p:sldId id="858" r:id="rId74"/>
    <p:sldId id="860" r:id="rId75"/>
    <p:sldId id="861" r:id="rId76"/>
    <p:sldId id="862" r:id="rId77"/>
    <p:sldId id="852" r:id="rId78"/>
    <p:sldId id="868" r:id="rId79"/>
    <p:sldId id="853" r:id="rId80"/>
    <p:sldId id="863" r:id="rId81"/>
    <p:sldId id="869" r:id="rId82"/>
    <p:sldId id="864" r:id="rId83"/>
    <p:sldId id="865" r:id="rId84"/>
    <p:sldId id="866" r:id="rId85"/>
    <p:sldId id="878" r:id="rId86"/>
    <p:sldId id="867" r:id="rId87"/>
    <p:sldId id="870" r:id="rId88"/>
    <p:sldId id="871" r:id="rId89"/>
    <p:sldId id="879" r:id="rId90"/>
    <p:sldId id="872" r:id="rId91"/>
    <p:sldId id="873" r:id="rId92"/>
    <p:sldId id="874" r:id="rId93"/>
    <p:sldId id="875" r:id="rId94"/>
    <p:sldId id="876" r:id="rId95"/>
    <p:sldId id="880" r:id="rId96"/>
    <p:sldId id="881" r:id="rId97"/>
    <p:sldId id="882" r:id="rId98"/>
    <p:sldId id="877" r:id="rId99"/>
    <p:sldId id="889" r:id="rId100"/>
    <p:sldId id="854" r:id="rId101"/>
    <p:sldId id="883" r:id="rId102"/>
    <p:sldId id="890" r:id="rId103"/>
    <p:sldId id="884" r:id="rId104"/>
    <p:sldId id="891" r:id="rId105"/>
    <p:sldId id="897" r:id="rId106"/>
    <p:sldId id="892" r:id="rId107"/>
    <p:sldId id="894" r:id="rId108"/>
    <p:sldId id="895" r:id="rId109"/>
    <p:sldId id="896" r:id="rId110"/>
    <p:sldId id="893" r:id="rId111"/>
    <p:sldId id="885" r:id="rId112"/>
    <p:sldId id="834" r:id="rId113"/>
    <p:sldId id="886" r:id="rId114"/>
    <p:sldId id="887" r:id="rId115"/>
    <p:sldId id="888" r:id="rId116"/>
    <p:sldId id="905" r:id="rId117"/>
    <p:sldId id="906" r:id="rId118"/>
    <p:sldId id="907" r:id="rId119"/>
    <p:sldId id="908" r:id="rId120"/>
    <p:sldId id="910" r:id="rId121"/>
    <p:sldId id="909" r:id="rId122"/>
    <p:sldId id="898" r:id="rId123"/>
    <p:sldId id="899" r:id="rId124"/>
    <p:sldId id="900" r:id="rId125"/>
    <p:sldId id="911" r:id="rId126"/>
    <p:sldId id="901" r:id="rId127"/>
    <p:sldId id="902" r:id="rId128"/>
    <p:sldId id="903" r:id="rId129"/>
    <p:sldId id="904" r:id="rId130"/>
    <p:sldId id="918" r:id="rId131"/>
    <p:sldId id="912" r:id="rId132"/>
    <p:sldId id="914" r:id="rId133"/>
    <p:sldId id="957" r:id="rId134"/>
    <p:sldId id="956" r:id="rId135"/>
    <p:sldId id="919" r:id="rId136"/>
    <p:sldId id="915" r:id="rId137"/>
    <p:sldId id="916" r:id="rId138"/>
    <p:sldId id="917" r:id="rId139"/>
    <p:sldId id="913" r:id="rId140"/>
    <p:sldId id="835" r:id="rId141"/>
    <p:sldId id="923" r:id="rId142"/>
    <p:sldId id="921" r:id="rId143"/>
    <p:sldId id="924" r:id="rId144"/>
    <p:sldId id="931" r:id="rId145"/>
    <p:sldId id="932" r:id="rId146"/>
    <p:sldId id="933" r:id="rId147"/>
    <p:sldId id="934" r:id="rId148"/>
    <p:sldId id="935" r:id="rId149"/>
    <p:sldId id="937" r:id="rId150"/>
    <p:sldId id="936" r:id="rId151"/>
    <p:sldId id="925" r:id="rId152"/>
    <p:sldId id="926" r:id="rId153"/>
    <p:sldId id="927" r:id="rId154"/>
    <p:sldId id="928" r:id="rId155"/>
    <p:sldId id="929" r:id="rId156"/>
    <p:sldId id="938" r:id="rId157"/>
    <p:sldId id="939" r:id="rId158"/>
    <p:sldId id="930" r:id="rId159"/>
    <p:sldId id="920" r:id="rId160"/>
    <p:sldId id="940" r:id="rId161"/>
    <p:sldId id="941" r:id="rId162"/>
    <p:sldId id="943" r:id="rId163"/>
    <p:sldId id="944" r:id="rId164"/>
    <p:sldId id="945" r:id="rId165"/>
    <p:sldId id="942" r:id="rId166"/>
    <p:sldId id="953" r:id="rId167"/>
    <p:sldId id="922" r:id="rId168"/>
    <p:sldId id="947" r:id="rId169"/>
    <p:sldId id="954" r:id="rId170"/>
    <p:sldId id="955" r:id="rId171"/>
    <p:sldId id="948" r:id="rId172"/>
    <p:sldId id="949" r:id="rId173"/>
    <p:sldId id="950" r:id="rId1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3" pos="5375" userDrawn="1">
          <p15:clr>
            <a:srgbClr val="A4A3A4"/>
          </p15:clr>
        </p15:guide>
        <p15:guide id="4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664E9C"/>
    <a:srgbClr val="39BCB8"/>
    <a:srgbClr val="39BBB6"/>
    <a:srgbClr val="B83010"/>
    <a:srgbClr val="49C1BE"/>
    <a:srgbClr val="B5A8D3"/>
    <a:srgbClr val="EE5835"/>
    <a:srgbClr val="2D8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36" y="108"/>
      </p:cViewPr>
      <p:guideLst>
        <p:guide orient="horz" pos="1071"/>
        <p:guide pos="385"/>
        <p:guide pos="5375"/>
        <p:guide pos="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094D2-52B1-4A24-9772-F4ABB377CA0B}" type="datetimeFigureOut">
              <a:rPr lang="ko-KR" altLang="en-US" smtClean="0"/>
              <a:pPr/>
              <a:t>2020-11-30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5F93-DBD8-475E-B5C0-664EF94AA8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06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22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0" y="652004"/>
            <a:ext cx="9144000" cy="703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언어와 </a:t>
            </a:r>
            <a:r>
              <a:rPr lang="en-US" altLang="ko-KR" sz="2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JSTL</a:t>
            </a:r>
            <a:endParaRPr lang="ko-KR" altLang="en-US" sz="2800" b="1" spc="-1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194889" y="1486152"/>
            <a:ext cx="446855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</a:t>
            </a:r>
            <a:r>
              <a:rPr lang="ko-KR" altLang="en-US" sz="1600" b="1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언어란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${</a:t>
            </a:r>
            <a:r>
              <a:rPr lang="ko-KR" altLang="en-US" sz="16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표시할값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~p49)</a:t>
            </a: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en-US" altLang="ko-KR" sz="1600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14.4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커스텀 태그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14.5 </a:t>
            </a:r>
            <a:r>
              <a:rPr lang="en-US" altLang="ko-KR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JSP </a:t>
            </a:r>
            <a:r>
              <a:rPr lang="ko-KR" altLang="en-US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 태그 라이브러리</a:t>
            </a:r>
            <a:r>
              <a:rPr lang="en-US" altLang="ko-KR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(JSTL)</a:t>
            </a: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</a:t>
            </a:r>
            <a:r>
              <a:rPr lang="en-US" altLang="ko-KR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Core </a:t>
            </a:r>
            <a:r>
              <a:rPr lang="ko-KR" altLang="en-US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 실습</a:t>
            </a:r>
            <a:endParaRPr lang="en-US" altLang="ko-KR" sz="1600" b="1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</a:t>
            </a:r>
            <a:r>
              <a:rPr lang="en-US" altLang="ko-KR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Core </a:t>
            </a:r>
            <a:r>
              <a:rPr lang="ko-KR" altLang="en-US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en-US" altLang="ko-KR" sz="1600" b="1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14.8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다국어 태그 라이브러리 사용하기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4297680" y="1501825"/>
            <a:ext cx="4998720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ea typeface="나눔스퀘어 Bold" panose="020B0600000101010101" pitchFamily="50" charset="-127"/>
              </a:rPr>
              <a:t>한글을 아스키 코드로 변환하기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 </a:t>
            </a:r>
            <a:r>
              <a:rPr lang="ko-KR" altLang="en-US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사용하기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14.11 </a:t>
            </a:r>
            <a:r>
              <a:rPr lang="ko-KR" altLang="en-US" sz="16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문자열 처리 함수 사용하기</a:t>
            </a:r>
            <a:endParaRPr lang="en-US" altLang="ko-KR" sz="1600" b="1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14.12 </a:t>
            </a:r>
            <a:r>
              <a:rPr lang="ko-KR" altLang="en-US" sz="16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언어와 </a:t>
            </a:r>
            <a:r>
              <a:rPr lang="en-US" altLang="ko-KR" sz="16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JSTL</a:t>
            </a:r>
            <a:r>
              <a:rPr lang="ko-KR" altLang="en-US" sz="16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이용환 회원 관리 실습</a:t>
            </a:r>
            <a:endParaRPr lang="en-US" altLang="ko-KR" sz="1600" b="1" dirty="0">
              <a:solidFill>
                <a:srgbClr val="FFFF00"/>
              </a:solidFill>
              <a:highlight>
                <a:srgbClr val="FF00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78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40565"/>
            <a:ext cx="7088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http://localhost:8090/pro14/elTest2.jsp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6353" y="1817564"/>
            <a:ext cx="4237990" cy="3480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0662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230" y="1461051"/>
            <a:ext cx="769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urlTest.jsp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738050"/>
            <a:ext cx="6065239" cy="509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5081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313" y="1500809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http://localhost:8090/pro14/test03/urlTest.jsp</a:t>
            </a:r>
            <a:r>
              <a:rPr lang="ko-KR" altLang="en-US" sz="1200" dirty="0">
                <a:latin typeface="+mj-ea"/>
                <a:ea typeface="+mj-ea"/>
              </a:rPr>
              <a:t>로 요청한 후 회원정보출력을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313" y="3369364"/>
            <a:ext cx="7088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매개변수로 전달된 회원 정보를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7083" y="1865244"/>
            <a:ext cx="3857625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113" y="3646363"/>
            <a:ext cx="5943600" cy="1711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5252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14.6.7 &lt;c:redirect&gt;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이용한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&lt;c:redirect&gt; </a:t>
            </a:r>
            <a:r>
              <a:rPr lang="ko-KR" altLang="en-US" sz="1200" b="1" dirty="0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response.sendRedirect()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기능을 대체함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&lt;c:redirect&gt; </a:t>
            </a:r>
            <a:r>
              <a:rPr lang="ko-KR" altLang="en-US" sz="1200" b="1" dirty="0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138499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&lt;c:redirect   url="</a:t>
            </a:r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redirect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할 </a:t>
            </a:r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URL</a:t>
            </a:r>
            <a:r>
              <a:rPr lang="en-US" altLang="ko-KR" sz="1400" b="1" dirty="0">
                <a:latin typeface="+mj-ea"/>
                <a:ea typeface="+mj-ea"/>
              </a:rPr>
              <a:t>"&gt;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   [ &lt;c:param name="</a:t>
            </a:r>
            <a:r>
              <a:rPr lang="ko-KR" altLang="en-US" sz="1400" b="1" dirty="0">
                <a:latin typeface="+mj-ea"/>
                <a:ea typeface="+mj-ea"/>
              </a:rPr>
              <a:t>매개변수이름</a:t>
            </a:r>
            <a:r>
              <a:rPr lang="en-US" altLang="ko-KR" sz="1400" b="1" dirty="0">
                <a:latin typeface="+mj-ea"/>
                <a:ea typeface="+mj-ea"/>
              </a:rPr>
              <a:t>" value="</a:t>
            </a:r>
            <a:r>
              <a:rPr lang="ko-KR" altLang="en-US" sz="1400" b="1" dirty="0">
                <a:latin typeface="+mj-ea"/>
                <a:ea typeface="+mj-ea"/>
              </a:rPr>
              <a:t>전달값</a:t>
            </a:r>
            <a:r>
              <a:rPr lang="en-US" altLang="ko-KR" sz="1400" b="1" dirty="0">
                <a:latin typeface="+mj-ea"/>
                <a:ea typeface="+mj-ea"/>
              </a:rPr>
              <a:t>" /&gt; ]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   ...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&lt;/c:redirect&gt;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4156" y="4442927"/>
            <a:ext cx="686036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-url : </a:t>
            </a:r>
            <a:r>
              <a:rPr lang="ko-KR" altLang="en-US" sz="1200" dirty="0">
                <a:latin typeface="+mj-ea"/>
                <a:ea typeface="+mj-ea"/>
              </a:rPr>
              <a:t>리다이렉트될 </a:t>
            </a:r>
            <a:r>
              <a:rPr lang="en-US" altLang="ko-KR" sz="1200" dirty="0">
                <a:latin typeface="+mj-ea"/>
                <a:ea typeface="+mj-ea"/>
              </a:rPr>
              <a:t>URL</a:t>
            </a:r>
            <a:r>
              <a:rPr lang="ko-KR" altLang="en-US" sz="1200" dirty="0">
                <a:latin typeface="+mj-ea"/>
                <a:ea typeface="+mj-ea"/>
              </a:rPr>
              <a:t>이 저장될 변수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7375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550505"/>
            <a:ext cx="781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&lt;c:redirect&gt; </a:t>
            </a:r>
            <a:r>
              <a:rPr lang="ko-KR" altLang="en-US" sz="1200" dirty="0">
                <a:latin typeface="+mj-ea"/>
                <a:ea typeface="+mj-ea"/>
              </a:rPr>
              <a:t>태그를 이용해 회원 정보 출력창으로 리다이렉트합니다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리다이렉트하면서 회원 정보를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 매개변수로 전달합니다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40" y="2012170"/>
            <a:ext cx="6554650" cy="24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5252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590261"/>
            <a:ext cx="802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http:localhost:8090/pro14/test03/redirectTest.jsp</a:t>
            </a:r>
            <a:r>
              <a:rPr lang="ko-KR" altLang="en-US" sz="1200" dirty="0">
                <a:latin typeface="+mj-ea"/>
                <a:ea typeface="+mj-ea"/>
              </a:rPr>
              <a:t>로 요청하면 </a:t>
            </a:r>
            <a:r>
              <a:rPr lang="en-US" altLang="ko-KR" sz="1200" dirty="0">
                <a:latin typeface="+mj-ea"/>
                <a:ea typeface="+mj-ea"/>
              </a:rPr>
              <a:t>test01/member1.jsp</a:t>
            </a:r>
            <a:r>
              <a:rPr lang="ko-KR" altLang="en-US" sz="1200" dirty="0">
                <a:latin typeface="+mj-ea"/>
                <a:ea typeface="+mj-ea"/>
              </a:rPr>
              <a:t>로 리다이렉트됩니다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그러면서 매개변수로 전달한 회원 정보를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5954" y="2051926"/>
            <a:ext cx="4474845" cy="1486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38572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14.6.8 &lt;c:out&gt;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이용한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&lt;c:outt&gt; </a:t>
            </a:r>
            <a:r>
              <a:rPr lang="ko-KR" altLang="en-US" sz="1200" b="1" dirty="0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화면에 지정한 값을 출력하는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&lt;c:out&gt; </a:t>
            </a:r>
            <a:r>
              <a:rPr lang="ko-KR" altLang="en-US" sz="1200" b="1" dirty="0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41549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&lt;c:out value="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출력값</a:t>
            </a:r>
            <a:r>
              <a:rPr lang="en-US" altLang="ko-KR" sz="1400" b="1" dirty="0">
                <a:latin typeface="+mj-ea"/>
                <a:ea typeface="+mj-ea"/>
              </a:rPr>
              <a:t>" default="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기본값</a:t>
            </a:r>
            <a:r>
              <a:rPr lang="en-US" altLang="ko-KR" sz="1400" b="1" dirty="0">
                <a:latin typeface="+mj-ea"/>
                <a:ea typeface="+mj-ea"/>
              </a:rPr>
              <a:t>" [escapeXml="boolean</a:t>
            </a:r>
            <a:r>
              <a:rPr lang="ko-KR" altLang="en-US" sz="1400" b="1" dirty="0">
                <a:latin typeface="+mj-ea"/>
                <a:ea typeface="+mj-ea"/>
              </a:rPr>
              <a:t>값</a:t>
            </a:r>
            <a:r>
              <a:rPr lang="en-US" altLang="ko-KR" sz="1400" b="1" dirty="0">
                <a:latin typeface="+mj-ea"/>
                <a:ea typeface="+mj-ea"/>
              </a:rPr>
              <a:t>"]  /&gt;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4460" y="3488770"/>
            <a:ext cx="686036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-value : </a:t>
            </a:r>
            <a:r>
              <a:rPr lang="ko-KR" altLang="en-US" sz="1200" dirty="0">
                <a:latin typeface="+mj-ea"/>
                <a:ea typeface="+mj-ea"/>
              </a:rPr>
              <a:t>출력할 값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-default : value</a:t>
            </a:r>
            <a:r>
              <a:rPr lang="ko-KR" altLang="en-US" sz="1200" dirty="0">
                <a:latin typeface="+mj-ea"/>
                <a:ea typeface="+mj-ea"/>
              </a:rPr>
              <a:t>에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지정된 값</a:t>
            </a:r>
            <a:r>
              <a:rPr lang="ko-KR" altLang="en-US" sz="1200" dirty="0">
                <a:latin typeface="+mj-ea"/>
                <a:ea typeface="+mj-ea"/>
              </a:rPr>
              <a:t>이 없을 때 출력할 기본값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-exscaleXml : escape </a:t>
            </a:r>
            <a:r>
              <a:rPr lang="ko-KR" altLang="en-US" sz="1200" dirty="0">
                <a:latin typeface="+mj-ea"/>
                <a:ea typeface="+mj-ea"/>
              </a:rPr>
              <a:t>문자의 변환여부 지정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생략할 수 있으며 기본값은 </a:t>
            </a:r>
            <a:r>
              <a:rPr lang="en-US" altLang="ko-KR" sz="1200" dirty="0">
                <a:latin typeface="+mj-ea"/>
                <a:ea typeface="+mj-ea"/>
              </a:rPr>
              <a:t>true)</a:t>
            </a:r>
          </a:p>
        </p:txBody>
      </p:sp>
    </p:spTree>
    <p:extLst>
      <p:ext uri="{BB962C8B-B14F-4D97-AF65-F5344CB8AC3E}">
        <p14:creationId xmlns:p14="http://schemas.microsoft.com/office/powerpoint/2010/main" val="20312748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50504"/>
            <a:ext cx="7982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다음은 회원 가입창에서 입력한 회원 정보를 전달받아 </a:t>
            </a:r>
            <a:r>
              <a:rPr lang="en-US" altLang="ko-KR" sz="1200" dirty="0">
                <a:latin typeface="+mj-ea"/>
                <a:ea typeface="+mj-ea"/>
              </a:rPr>
              <a:t>&lt;c:out&gt; </a:t>
            </a:r>
            <a:r>
              <a:rPr lang="ko-KR" altLang="en-US" sz="1200" dirty="0">
                <a:latin typeface="+mj-ea"/>
                <a:ea typeface="+mj-ea"/>
              </a:rPr>
              <a:t>태그를 이용해 화면에 출력하는 예제입니다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5282" y="1827503"/>
            <a:ext cx="7002939" cy="3535311"/>
            <a:chOff x="995098" y="1827503"/>
            <a:chExt cx="7002939" cy="353531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098" y="1827503"/>
              <a:ext cx="7002939" cy="325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592630" y="5085815"/>
              <a:ext cx="1587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8572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550504"/>
            <a:ext cx="7643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member9.jsp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 &lt;c:out&gt; </a:t>
            </a:r>
            <a:r>
              <a:rPr lang="ko-KR" altLang="en-US" sz="1200" dirty="0">
                <a:latin typeface="+mj-ea"/>
                <a:ea typeface="+mj-ea"/>
              </a:rPr>
              <a:t>태그를 이용해 전송된 매개변수 값들을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94464" y="1844749"/>
            <a:ext cx="5809629" cy="5013251"/>
            <a:chOff x="1026716" y="1827503"/>
            <a:chExt cx="5809629" cy="501325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716" y="1827503"/>
              <a:ext cx="5809629" cy="473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739348" y="6563755"/>
              <a:ext cx="1043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949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70991"/>
            <a:ext cx="756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http:localhost:8090/pro14/test03/memberForm.jsp</a:t>
            </a:r>
            <a:r>
              <a:rPr lang="ko-KR" altLang="en-US" sz="1200" dirty="0">
                <a:latin typeface="+mj-ea"/>
                <a:ea typeface="+mj-ea"/>
              </a:rPr>
              <a:t>로 요청하여 회원 가입창에서 회원 정보를 입력한 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가입하기를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4799304"/>
            <a:ext cx="735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그러면 </a:t>
            </a:r>
            <a:r>
              <a:rPr lang="en-US" altLang="ko-KR" sz="1200" dirty="0">
                <a:latin typeface="+mj-ea"/>
                <a:ea typeface="+mj-ea"/>
              </a:rPr>
              <a:t>&lt;c:out&gt; </a:t>
            </a:r>
            <a:r>
              <a:rPr lang="ko-KR" altLang="en-US" sz="1200" dirty="0">
                <a:latin typeface="+mj-ea"/>
                <a:ea typeface="+mj-ea"/>
              </a:rPr>
              <a:t>태그를 이용해 전송된 회원 정보를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9218" name="Picture 2" descr="C:\leebs\JSP\길벗 피드백\종이원고 수정 사항\13-29장\14장\그림14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57" y="1904673"/>
            <a:ext cx="2434641" cy="26997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6143" y="5199531"/>
            <a:ext cx="5943600" cy="931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949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707585"/>
            <a:ext cx="6798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c:out</a:t>
            </a:r>
            <a:r>
              <a:rPr lang="ko-KR" altLang="en-US" sz="1200" b="1" dirty="0">
                <a:latin typeface="+mj-ea"/>
                <a:ea typeface="+mj-ea"/>
              </a:rPr>
              <a:t> 태그에서 </a:t>
            </a:r>
            <a:r>
              <a:rPr lang="en-US" altLang="ko-KR" sz="1200" b="1" dirty="0" err="1">
                <a:latin typeface="+mj-ea"/>
                <a:ea typeface="+mj-ea"/>
              </a:rPr>
              <a:t>escapeXml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>
                <a:latin typeface="+mj-ea"/>
                <a:ea typeface="+mj-ea"/>
              </a:rPr>
              <a:t>속성이</a:t>
            </a:r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ko-KR" altLang="en-US" sz="1200" b="1" dirty="0">
                <a:latin typeface="+mj-ea"/>
                <a:ea typeface="+mj-ea"/>
              </a:rPr>
              <a:t>기본값은 </a:t>
            </a:r>
            <a:r>
              <a:rPr lang="en-US" altLang="ko-KR" sz="1200" b="1">
                <a:latin typeface="+mj-ea"/>
                <a:ea typeface="+mj-ea"/>
              </a:rPr>
              <a:t>true),</a:t>
            </a:r>
            <a:r>
              <a:rPr lang="ko-KR" altLang="en-US" sz="1200" b="1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false</a:t>
            </a:r>
            <a:r>
              <a:rPr lang="ko-KR" altLang="en-US" sz="1200" b="1" dirty="0">
                <a:latin typeface="+mj-ea"/>
                <a:ea typeface="+mj-ea"/>
              </a:rPr>
              <a:t>일 때 변환되는 문자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4816"/>
              </p:ext>
            </p:extLst>
          </p:nvPr>
        </p:nvGraphicFramePr>
        <p:xfrm>
          <a:off x="740346" y="1959405"/>
          <a:ext cx="7330229" cy="180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4003217639"/>
                    </a:ext>
                  </a:extLst>
                </a:gridCol>
              </a:tblGrid>
              <a:tr h="2219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특수문자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이스케이프 문자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표시되는 문자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&amp;lt;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&amp;gt;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&amp;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&amp;amp;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&amp;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'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&amp;#039;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'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&amp;#034;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6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빈칸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&amp;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nbsp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;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빈칸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94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14.1.4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언어의 비교 연산자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5070" y="1898374"/>
            <a:ext cx="7305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elTest3.jsp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21" y="2175373"/>
            <a:ext cx="6326734" cy="190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6001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470" y="1530626"/>
            <a:ext cx="77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escapeXml.jsp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 &lt;c:out&gt; </a:t>
            </a:r>
            <a:r>
              <a:rPr lang="ko-KR" altLang="en-US" sz="1200" dirty="0">
                <a:latin typeface="+mj-ea"/>
                <a:ea typeface="+mj-ea"/>
              </a:rPr>
              <a:t>태그의 </a:t>
            </a:r>
            <a:r>
              <a:rPr lang="en-US" altLang="ko-KR" sz="1200" dirty="0">
                <a:latin typeface="+mj-ea"/>
                <a:ea typeface="+mj-ea"/>
              </a:rPr>
              <a:t>escapeXml </a:t>
            </a:r>
            <a:r>
              <a:rPr lang="ko-KR" altLang="en-US" sz="1200" dirty="0">
                <a:latin typeface="+mj-ea"/>
                <a:ea typeface="+mj-ea"/>
              </a:rPr>
              <a:t>속성을 이용해 변환된 문자를 특수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문자로 변환합니다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992291"/>
            <a:ext cx="6222724" cy="442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857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490870"/>
            <a:ext cx="735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http:localhost:8090/pro14/test03/escapeXml.jsp</a:t>
            </a:r>
            <a:r>
              <a:rPr lang="ko-KR" altLang="en-US" sz="1200" dirty="0">
                <a:latin typeface="+mj-ea"/>
                <a:ea typeface="+mj-ea"/>
              </a:rPr>
              <a:t>로 요청하여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041" y="1767869"/>
            <a:ext cx="2779395" cy="3016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5252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예제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435" y="1858617"/>
            <a:ext cx="779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프로젝트의 </a:t>
            </a:r>
            <a:r>
              <a:rPr lang="en-US" altLang="ko-KR" sz="1200" dirty="0">
                <a:latin typeface="+mj-ea"/>
                <a:ea typeface="+mj-ea"/>
              </a:rPr>
              <a:t>WebContent </a:t>
            </a:r>
            <a:r>
              <a:rPr lang="ko-KR" altLang="en-US" sz="1200" dirty="0">
                <a:latin typeface="+mj-ea"/>
                <a:ea typeface="+mj-ea"/>
              </a:rPr>
              <a:t>폴더에 실습 파일들을 저장할 </a:t>
            </a:r>
            <a:r>
              <a:rPr lang="en-US" altLang="ko-KR" sz="1200" dirty="0">
                <a:latin typeface="+mj-ea"/>
                <a:ea typeface="+mj-ea"/>
              </a:rPr>
              <a:t>test04 </a:t>
            </a:r>
            <a:r>
              <a:rPr lang="ko-KR" altLang="en-US" sz="1200" dirty="0">
                <a:latin typeface="+mj-ea"/>
                <a:ea typeface="+mj-ea"/>
              </a:rPr>
              <a:t>폴더를 만들고 다음과 같이 여러 개의 </a:t>
            </a:r>
            <a:r>
              <a:rPr lang="en-US" altLang="ko-KR" sz="1200" dirty="0">
                <a:latin typeface="+mj-ea"/>
                <a:ea typeface="+mj-ea"/>
              </a:rPr>
              <a:t>JSP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파일들을 준비합니다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7866" y="2216012"/>
            <a:ext cx="2152650" cy="409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24550" y="2552700"/>
            <a:ext cx="2691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pro12</a:t>
            </a:r>
            <a:r>
              <a:rPr lang="ko-KR" altLang="en-US" dirty="0"/>
              <a:t>에서 실습한 내용을</a:t>
            </a:r>
            <a:endParaRPr lang="en-US" altLang="ko-KR" dirty="0"/>
          </a:p>
          <a:p>
            <a:r>
              <a:rPr lang="ko-KR" altLang="en-US" dirty="0"/>
              <a:t>표현언어를 이용하여 </a:t>
            </a:r>
            <a:endParaRPr lang="en-US" altLang="ko-KR" dirty="0"/>
          </a:p>
          <a:p>
            <a:r>
              <a:rPr lang="ko-KR" altLang="en-US" dirty="0"/>
              <a:t>다시 작성해봅니다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4753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610139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로그인창에서 </a:t>
            </a:r>
            <a:r>
              <a:rPr lang="en-US" altLang="ko-KR" sz="1200" dirty="0">
                <a:latin typeface="+mj-ea"/>
                <a:ea typeface="+mj-ea"/>
              </a:rPr>
              <a:t>ID</a:t>
            </a:r>
            <a:r>
              <a:rPr lang="ko-KR" altLang="en-US" sz="1200" dirty="0">
                <a:latin typeface="+mj-ea"/>
                <a:ea typeface="+mj-ea"/>
              </a:rPr>
              <a:t>와 비밀번호를 입력한 후 로그인을 클릭할 수 있도록 </a:t>
            </a:r>
            <a:r>
              <a:rPr lang="en-US" altLang="ko-KR" sz="1200" dirty="0" err="1">
                <a:latin typeface="+mj-ea"/>
                <a:ea typeface="+mj-ea"/>
              </a:rPr>
              <a:t>login.jsp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77" y="1887138"/>
            <a:ext cx="6506197" cy="436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5252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983" y="1540565"/>
            <a:ext cx="750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이번에는 </a:t>
            </a:r>
            <a:r>
              <a:rPr lang="en-US" altLang="ko-KR" sz="1200" dirty="0">
                <a:latin typeface="+mj-ea"/>
                <a:ea typeface="+mj-ea"/>
              </a:rPr>
              <a:t>result.jsp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10516" y="1817564"/>
            <a:ext cx="6228315" cy="4828208"/>
            <a:chOff x="884582" y="1817564"/>
            <a:chExt cx="6228315" cy="4828208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82" y="1817564"/>
              <a:ext cx="6228315" cy="4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82" y="6214449"/>
              <a:ext cx="6102627" cy="431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5252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500809"/>
            <a:ext cx="783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http:localhost:8090/pro14/test04/login.jsp</a:t>
            </a:r>
            <a:r>
              <a:rPr lang="ko-KR" altLang="en-US" sz="1200" dirty="0">
                <a:latin typeface="+mj-ea"/>
                <a:ea typeface="+mj-ea"/>
              </a:rPr>
              <a:t>로 요청하여 </a:t>
            </a:r>
            <a:r>
              <a:rPr lang="en-US" altLang="ko-KR" sz="1200" dirty="0">
                <a:latin typeface="+mj-ea"/>
                <a:ea typeface="+mj-ea"/>
              </a:rPr>
              <a:t>ID</a:t>
            </a:r>
            <a:r>
              <a:rPr lang="ko-KR" altLang="en-US" sz="1200" dirty="0">
                <a:latin typeface="+mj-ea"/>
                <a:ea typeface="+mj-ea"/>
              </a:rPr>
              <a:t>와 비밀번호를 입력한 후 로그인을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165" y="3667538"/>
            <a:ext cx="783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ID</a:t>
            </a:r>
            <a:r>
              <a:rPr lang="ko-KR" altLang="en-US" sz="1200" dirty="0">
                <a:latin typeface="+mj-ea"/>
                <a:ea typeface="+mj-ea"/>
              </a:rPr>
              <a:t>를 정상적으로 입력한 경우 로그인 메시지를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5806" y="1800224"/>
            <a:ext cx="3429000" cy="1628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5806" y="4055165"/>
            <a:ext cx="359092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5252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529978"/>
            <a:ext cx="7523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ID</a:t>
            </a:r>
            <a:r>
              <a:rPr lang="ko-KR" altLang="en-US" sz="1200" dirty="0">
                <a:latin typeface="+mj-ea"/>
                <a:ea typeface="+mj-ea"/>
              </a:rPr>
              <a:t>를 입력하지 않고 로그인한 경우 다시 로그인하라는 메시지를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657" y="1806977"/>
            <a:ext cx="3533775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349490"/>
            <a:ext cx="765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이번에는 </a:t>
            </a:r>
            <a:r>
              <a:rPr lang="en-US" altLang="ko-KR" sz="1200" dirty="0">
                <a:latin typeface="+mj-ea"/>
                <a:ea typeface="+mj-ea"/>
              </a:rPr>
              <a:t>&lt;c:if&gt;</a:t>
            </a:r>
            <a:r>
              <a:rPr lang="ko-KR" altLang="en-US" sz="1200" dirty="0">
                <a:latin typeface="+mj-ea"/>
                <a:ea typeface="+mj-ea"/>
              </a:rPr>
              <a:t>로 이중 조건문을 구현하도록 다음과 같이 </a:t>
            </a:r>
            <a:r>
              <a:rPr lang="en-US" altLang="ko-KR" sz="1200" dirty="0">
                <a:latin typeface="+mj-ea"/>
                <a:ea typeface="+mj-ea"/>
              </a:rPr>
              <a:t>result2.jsp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로그인 시 </a:t>
            </a:r>
            <a:r>
              <a:rPr lang="en-US" altLang="ko-KR" sz="1200" dirty="0">
                <a:latin typeface="+mj-ea"/>
                <a:ea typeface="+mj-ea"/>
              </a:rPr>
              <a:t>admin</a:t>
            </a:r>
            <a:r>
              <a:rPr lang="ko-KR" altLang="en-US" sz="1200" dirty="0">
                <a:latin typeface="+mj-ea"/>
                <a:ea typeface="+mj-ea"/>
              </a:rPr>
              <a:t>으로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로그인하면 관리자 화면을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83973" y="1811155"/>
            <a:ext cx="6425441" cy="5034870"/>
            <a:chOff x="983973" y="1981571"/>
            <a:chExt cx="6425441" cy="5034870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973" y="1981571"/>
              <a:ext cx="6317353" cy="162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973" y="3606872"/>
              <a:ext cx="6425441" cy="3409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435" y="1530626"/>
            <a:ext cx="7424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en-US" altLang="ko-KR" sz="1200" dirty="0">
                <a:latin typeface="+mj-ea"/>
                <a:ea typeface="+mj-ea"/>
              </a:rPr>
              <a:t>http:localhost:8090/pro14/test04/login.jsp</a:t>
            </a:r>
            <a:r>
              <a:rPr lang="ko-KR" altLang="en-US" sz="1200" dirty="0">
                <a:latin typeface="+mj-ea"/>
                <a:ea typeface="+mj-ea"/>
              </a:rPr>
              <a:t>로 요청하여 </a:t>
            </a:r>
            <a:r>
              <a:rPr lang="en-US" altLang="ko-KR" sz="1200" dirty="0">
                <a:latin typeface="+mj-ea"/>
                <a:ea typeface="+mj-ea"/>
              </a:rPr>
              <a:t>admin</a:t>
            </a:r>
            <a:r>
              <a:rPr lang="ko-KR" altLang="en-US" sz="1200" dirty="0">
                <a:latin typeface="+mj-ea"/>
                <a:ea typeface="+mj-ea"/>
              </a:rPr>
              <a:t>으로 로그인합니다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5435" y="3657599"/>
            <a:ext cx="674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9. </a:t>
            </a:r>
            <a:r>
              <a:rPr lang="ko-KR" altLang="en-US" sz="1200" dirty="0">
                <a:latin typeface="+mn-ea"/>
              </a:rPr>
              <a:t>다음과 같이 관리자 화면을 출력합니다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4306" y="1838324"/>
            <a:ext cx="3590925" cy="1590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4305" y="3934598"/>
            <a:ext cx="3762375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550504"/>
            <a:ext cx="7255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10. </a:t>
            </a:r>
            <a:r>
              <a:rPr lang="ko-KR" altLang="en-US" sz="1200" dirty="0">
                <a:latin typeface="+mj-ea"/>
                <a:ea typeface="+mj-ea"/>
              </a:rPr>
              <a:t>다른 </a:t>
            </a:r>
            <a:r>
              <a:rPr lang="en-US" altLang="ko-KR" sz="1200" dirty="0">
                <a:latin typeface="+mj-ea"/>
                <a:ea typeface="+mj-ea"/>
              </a:rPr>
              <a:t>ID</a:t>
            </a:r>
            <a:r>
              <a:rPr lang="ko-KR" altLang="en-US" sz="1200" dirty="0">
                <a:latin typeface="+mj-ea"/>
                <a:ea typeface="+mj-ea"/>
              </a:rPr>
              <a:t>로 로그인 시 로그인 메시지를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396" y="1827503"/>
            <a:ext cx="3552825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20" y="1525226"/>
            <a:ext cx="6636854" cy="464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0662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14.7.2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학점 변환기 예제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2" y="1898374"/>
            <a:ext cx="7215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scoreTest.jsp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학점으로 변환할 시험 점수를 입력한 후 </a:t>
            </a:r>
            <a:r>
              <a:rPr lang="en-US" altLang="ko-KR" sz="1200" dirty="0">
                <a:latin typeface="+mj-ea"/>
                <a:ea typeface="+mj-ea"/>
              </a:rPr>
              <a:t>scoreResult1.jsp</a:t>
            </a:r>
          </a:p>
          <a:p>
            <a:r>
              <a:rPr lang="ko-KR" altLang="en-US" sz="1200" dirty="0">
                <a:latin typeface="+mj-ea"/>
                <a:ea typeface="+mj-ea"/>
              </a:rPr>
              <a:t>   로 전송합니다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52" y="2360039"/>
            <a:ext cx="6417573" cy="40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1877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1" y="1263565"/>
            <a:ext cx="728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scoreResult1.jsp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32863" y="1540564"/>
            <a:ext cx="5589780" cy="5148470"/>
            <a:chOff x="1036654" y="1781139"/>
            <a:chExt cx="6040094" cy="5413729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654" y="1781139"/>
              <a:ext cx="5869265" cy="2536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593" y="4288096"/>
              <a:ext cx="6030155" cy="290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50504"/>
            <a:ext cx="753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http:localhost:8090/pro14/test04/scoreTest.jsp</a:t>
            </a:r>
            <a:r>
              <a:rPr lang="ko-KR" altLang="en-US" sz="1200" dirty="0">
                <a:latin typeface="+mj-ea"/>
                <a:ea typeface="+mj-ea"/>
              </a:rPr>
              <a:t>로 요청하여 시험 점수 입력 페이지에서 점수를 입력하고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학점변환을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4173139"/>
            <a:ext cx="7356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변환된 학점을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3854" y="2012169"/>
            <a:ext cx="3164205" cy="171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6788" y="4532989"/>
            <a:ext cx="3975100" cy="2045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90867"/>
            <a:ext cx="825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학점 변환 시 </a:t>
            </a:r>
            <a:r>
              <a:rPr lang="en-US" altLang="ko-KR" sz="1200" dirty="0">
                <a:latin typeface="+mj-ea"/>
                <a:ea typeface="+mj-ea"/>
              </a:rPr>
              <a:t>&lt;c:choose&gt; </a:t>
            </a:r>
            <a:r>
              <a:rPr lang="ko-KR" altLang="en-US" sz="1200" dirty="0">
                <a:latin typeface="+mj-ea"/>
                <a:ea typeface="+mj-ea"/>
              </a:rPr>
              <a:t>태그를 이용해 시험 점수가 </a:t>
            </a:r>
            <a:r>
              <a:rPr lang="en-US" altLang="ko-KR" sz="1200" dirty="0">
                <a:latin typeface="+mj-ea"/>
                <a:ea typeface="+mj-ea"/>
              </a:rPr>
              <a:t>0~100</a:t>
            </a:r>
            <a:r>
              <a:rPr lang="ko-KR" altLang="en-US" sz="1200" dirty="0">
                <a:latin typeface="+mj-ea"/>
                <a:ea typeface="+mj-ea"/>
              </a:rPr>
              <a:t>점 사이인지를 먼저 체크한 후 전송된 시험 점수가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유효 범위이면 그 다음에 학점을 변환하도록 다음과 같이 </a:t>
            </a:r>
            <a:r>
              <a:rPr lang="en-US" altLang="ko-KR" sz="1200" dirty="0">
                <a:latin typeface="+mj-ea"/>
                <a:ea typeface="+mj-ea"/>
              </a:rPr>
              <a:t>scoreResult2.jsp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8983" y="1858618"/>
            <a:ext cx="4837550" cy="4886070"/>
            <a:chOff x="1205833" y="1952532"/>
            <a:chExt cx="5530091" cy="5592763"/>
          </a:xfrm>
        </p:grpSpPr>
        <p:grpSp>
          <p:nvGrpSpPr>
            <p:cNvPr id="5" name="그룹 4"/>
            <p:cNvGrpSpPr/>
            <p:nvPr/>
          </p:nvGrpSpPr>
          <p:grpSpPr>
            <a:xfrm>
              <a:off x="1324274" y="1952532"/>
              <a:ext cx="5411650" cy="4250014"/>
              <a:chOff x="1083365" y="1992290"/>
              <a:chExt cx="5948363" cy="4722628"/>
            </a:xfrm>
          </p:grpSpPr>
          <p:pic>
            <p:nvPicPr>
              <p:cNvPr id="21506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365" y="2208141"/>
                <a:ext cx="5948363" cy="4506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83365" y="1992290"/>
                <a:ext cx="16399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+mj-ea"/>
                    <a:ea typeface="+mj-ea"/>
                  </a:rPr>
                  <a:t>...</a:t>
                </a:r>
                <a:endParaRPr lang="ko-KR" altLang="en-US" sz="12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833" y="6202546"/>
              <a:ext cx="5530091" cy="134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169" y="1470991"/>
            <a:ext cx="7673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http:localhost:8090/pro14/test04/scoreTest.jsp</a:t>
            </a:r>
            <a:r>
              <a:rPr lang="ko-KR" altLang="en-US" sz="1200" dirty="0">
                <a:latin typeface="+mj-ea"/>
                <a:ea typeface="+mj-ea"/>
              </a:rPr>
              <a:t>로 다시 요청하여 정상적인 시험 점수를 입력합니다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168" y="4084983"/>
            <a:ext cx="7673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이번에는 시험 점수의 유효 범위인 </a:t>
            </a:r>
            <a:r>
              <a:rPr lang="en-US" altLang="ko-KR" sz="1200" dirty="0">
                <a:latin typeface="+mj-ea"/>
                <a:ea typeface="+mj-ea"/>
              </a:rPr>
              <a:t>0~100</a:t>
            </a:r>
            <a:r>
              <a:rPr lang="ko-KR" altLang="en-US" sz="1200" dirty="0">
                <a:latin typeface="+mj-ea"/>
                <a:ea typeface="+mj-ea"/>
              </a:rPr>
              <a:t>을 벗어나는 값을 일부러 입력합니다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318" y="1818861"/>
            <a:ext cx="4219367" cy="1957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7934" y="4522304"/>
            <a:ext cx="3895787" cy="169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14.7.3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구구단 출력 예제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6" y="1888435"/>
            <a:ext cx="8100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gugu.jsp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구구단 입력창에서 구구단 수를 입력한 후 입력한 단수를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guguResult1.jsp</a:t>
            </a:r>
            <a:r>
              <a:rPr lang="ko-KR" altLang="en-US" sz="1200" dirty="0">
                <a:latin typeface="+mj-ea"/>
                <a:ea typeface="+mj-ea"/>
              </a:rPr>
              <a:t>로 전송합니다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52939" y="2419675"/>
            <a:ext cx="6361458" cy="1978879"/>
            <a:chOff x="1222513" y="2479732"/>
            <a:chExt cx="6361458" cy="1978879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513" y="2479732"/>
              <a:ext cx="6361458" cy="1387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700" y="3876990"/>
              <a:ext cx="6259697" cy="58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9225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490870"/>
            <a:ext cx="7583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전송된 단수를 가져와 </a:t>
            </a:r>
            <a:r>
              <a:rPr lang="en-US" altLang="ko-KR" sz="1200" dirty="0">
                <a:latin typeface="+mj-ea"/>
                <a:ea typeface="+mj-ea"/>
              </a:rPr>
              <a:t>&lt;c:forEach&gt; </a:t>
            </a:r>
            <a:r>
              <a:rPr lang="ko-KR" altLang="en-US" sz="1200" dirty="0">
                <a:latin typeface="+mj-ea"/>
                <a:ea typeface="+mj-ea"/>
              </a:rPr>
              <a:t>태그를 이용해서 </a:t>
            </a:r>
            <a:r>
              <a:rPr lang="en-US" altLang="ko-KR" sz="1200" dirty="0">
                <a:latin typeface="+mj-ea"/>
                <a:ea typeface="+mj-ea"/>
              </a:rPr>
              <a:t>&lt;tr&gt; </a:t>
            </a:r>
            <a:r>
              <a:rPr lang="ko-KR" altLang="en-US" sz="1200" dirty="0">
                <a:latin typeface="+mj-ea"/>
                <a:ea typeface="+mj-ea"/>
              </a:rPr>
              <a:t>태그에 연속적으로 구구단을 출력하도록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guguResult1.jsp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941962"/>
            <a:ext cx="5870805" cy="49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530626"/>
            <a:ext cx="752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http:localhost:8090/pro14/test04/gugu.jsp</a:t>
            </a:r>
            <a:r>
              <a:rPr lang="ko-KR" altLang="en-US" sz="1200" dirty="0">
                <a:latin typeface="+mj-ea"/>
                <a:ea typeface="+mj-ea"/>
              </a:rPr>
              <a:t>로 요청하여 구구단 입력창에서 단수를 입력한 후 구구단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출력을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6226" y="4105509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전송된 단수를 이용해 구구단을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15" y="1992291"/>
            <a:ext cx="4801221" cy="1837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0857" y="4462670"/>
            <a:ext cx="5394659" cy="223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8" y="1470991"/>
            <a:ext cx="797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앞에서와 마찬가지로 이 예제를 응용해 보겠습니다</a:t>
            </a:r>
            <a:r>
              <a:rPr lang="en-US" altLang="ko-KR" sz="1200" dirty="0">
                <a:latin typeface="+mj-ea"/>
                <a:ea typeface="+mj-ea"/>
              </a:rPr>
              <a:t>. &lt;c:if&gt; </a:t>
            </a:r>
            <a:r>
              <a:rPr lang="ko-KR" altLang="en-US" sz="1200" dirty="0">
                <a:latin typeface="+mj-ea"/>
                <a:ea typeface="+mj-ea"/>
              </a:rPr>
              <a:t>태그를 이용해 구구단을 출력하면서 테이블 각 행의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배경색을 교대로 출력하도록 수정해 보겠습니다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82050" y="1829833"/>
            <a:ext cx="5683413" cy="4928775"/>
            <a:chOff x="1162877" y="1858617"/>
            <a:chExt cx="5683413" cy="4928775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274" y="2048097"/>
              <a:ext cx="5522016" cy="4101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877" y="6047491"/>
              <a:ext cx="1373257" cy="739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324274" y="1858617"/>
              <a:ext cx="1518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520687"/>
            <a:ext cx="7692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http:localhost:8090/pro14/test04/gugu.jsp</a:t>
            </a:r>
            <a:r>
              <a:rPr lang="ko-KR" altLang="en-US" sz="1200" dirty="0">
                <a:latin typeface="+mj-ea"/>
                <a:ea typeface="+mj-ea"/>
              </a:rPr>
              <a:t>로 요청하여 구구단 입력창에서 단수 입력 후 전송하면 행들의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색이 교대로 변경되어 출력됩니다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757" y="1982352"/>
            <a:ext cx="5943600" cy="2695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7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778" y="1519390"/>
            <a:ext cx="755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http://localhost:8090/pro14/elTest3.jsp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4291" y="1796389"/>
            <a:ext cx="2154422" cy="4721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86220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리스트 출력 예제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009" y="1938130"/>
            <a:ext cx="760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imageList.jsp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 &lt;c:forEach&gt; </a:t>
            </a:r>
            <a:r>
              <a:rPr lang="ko-KR" altLang="en-US" sz="1200" dirty="0">
                <a:latin typeface="+mj-ea"/>
                <a:ea typeface="+mj-ea"/>
              </a:rPr>
              <a:t>태그를 이용해 </a:t>
            </a:r>
            <a:r>
              <a:rPr lang="en-US" altLang="ko-KR" sz="1200" dirty="0">
                <a:latin typeface="+mj-ea"/>
                <a:ea typeface="+mj-ea"/>
              </a:rPr>
              <a:t>&lt;ul&gt; </a:t>
            </a:r>
            <a:r>
              <a:rPr lang="ko-KR" altLang="en-US" sz="1200" dirty="0">
                <a:latin typeface="+mj-ea"/>
                <a:ea typeface="+mj-ea"/>
              </a:rPr>
              <a:t>태그 안에 </a:t>
            </a:r>
            <a:r>
              <a:rPr lang="en-US" altLang="ko-KR" sz="1200" dirty="0">
                <a:latin typeface="+mj-ea"/>
                <a:ea typeface="+mj-ea"/>
              </a:rPr>
              <a:t>&lt;li&gt; </a:t>
            </a:r>
            <a:r>
              <a:rPr lang="ko-KR" altLang="en-US" sz="1200" dirty="0">
                <a:latin typeface="+mj-ea"/>
                <a:ea typeface="+mj-ea"/>
              </a:rPr>
              <a:t>태그를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연속해서 출력하여 이미지를 나타냅니다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24239" y="2334385"/>
            <a:ext cx="6828597" cy="4523615"/>
            <a:chOff x="1124239" y="2399795"/>
            <a:chExt cx="6828597" cy="4523615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39" y="2399795"/>
              <a:ext cx="6828597" cy="1978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271" y="4378660"/>
              <a:ext cx="6827565" cy="254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172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22" y="1520687"/>
            <a:ext cx="7653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http:localhost:8090/pro14/test04/imageList.jsp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789" y="1797686"/>
            <a:ext cx="6567396" cy="3976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14.7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실습 예제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1756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724394" y="711235"/>
            <a:ext cx="70481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14.8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다국어 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712" y="1659499"/>
            <a:ext cx="6736361" cy="4535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46149" y="3597965"/>
            <a:ext cx="613856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8713" y="1351722"/>
            <a:ext cx="3752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다국어 쇼핑몰</a:t>
            </a:r>
          </a:p>
        </p:txBody>
      </p:sp>
    </p:spTree>
    <p:extLst>
      <p:ext uri="{BB962C8B-B14F-4D97-AF65-F5344CB8AC3E}">
        <p14:creationId xmlns:p14="http://schemas.microsoft.com/office/powerpoint/2010/main" val="24507104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261" y="1736448"/>
            <a:ext cx="6962591" cy="4604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8713" y="1351722"/>
            <a:ext cx="3752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다국어 쇼핑몰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724394" y="711235"/>
            <a:ext cx="70481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14.8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다국어 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256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17618"/>
              </p:ext>
            </p:extLst>
          </p:nvPr>
        </p:nvGraphicFramePr>
        <p:xfrm>
          <a:off x="809919" y="1767869"/>
          <a:ext cx="71811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3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61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다국어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&lt;fmt:setLocale&gt;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Locale(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언어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81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&lt;fmt:message&gt;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지정한 언어에 해당하는 언어를 표시합니다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359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&lt;fmt:setBundle&gt;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사용할 번들을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97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&lt;fmt:setParam&gt;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전달할 매개변수를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6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&lt;fmt:requestEncoding&gt;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요청 매개변수의 문자 인코딩을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85192" y="1490869"/>
            <a:ext cx="545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다국어 태그 라이브러리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724394" y="711235"/>
            <a:ext cx="70481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14.8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다국어 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3692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14.9.1 Properties Editor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1861" y="1878496"/>
            <a:ext cx="724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이클립스 상단 메뉴에서 </a:t>
            </a:r>
            <a:r>
              <a:rPr lang="en-US" altLang="ko-KR" sz="1200" dirty="0">
                <a:latin typeface="+mj-ea"/>
                <a:ea typeface="+mj-ea"/>
              </a:rPr>
              <a:t>Help &gt; Install New Software</a:t>
            </a:r>
            <a:r>
              <a:rPr lang="ko-KR" altLang="en-US" sz="1200" dirty="0">
                <a:latin typeface="+mj-ea"/>
                <a:ea typeface="+mj-ea"/>
              </a:rPr>
              <a:t>를 선택합니다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2256761"/>
            <a:ext cx="6167990" cy="3726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388391" y="2454965"/>
            <a:ext cx="432088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624312" y="5595730"/>
            <a:ext cx="1319287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2103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583" y="1560443"/>
            <a:ext cx="7265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Add...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1837442"/>
            <a:ext cx="6232161" cy="4573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221896" y="2405270"/>
            <a:ext cx="684023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7104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6" y="1490870"/>
            <a:ext cx="743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Name</a:t>
            </a:r>
            <a:r>
              <a:rPr lang="ko-KR" altLang="en-US" sz="1200" dirty="0">
                <a:latin typeface="+mj-ea"/>
                <a:ea typeface="+mj-ea"/>
              </a:rPr>
              <a:t>은 </a:t>
            </a:r>
            <a:r>
              <a:rPr lang="en-US" altLang="ko-KR" sz="1200" dirty="0">
                <a:latin typeface="+mj-ea"/>
                <a:ea typeface="+mj-ea"/>
              </a:rPr>
              <a:t>Properties Editor</a:t>
            </a:r>
            <a:r>
              <a:rPr lang="ko-KR" altLang="en-US" sz="1200" dirty="0">
                <a:latin typeface="+mj-ea"/>
                <a:ea typeface="+mj-ea"/>
              </a:rPr>
              <a:t>로</a:t>
            </a:r>
            <a:r>
              <a:rPr lang="en-US" altLang="ko-KR" sz="1200" dirty="0">
                <a:latin typeface="+mj-ea"/>
                <a:ea typeface="+mj-ea"/>
              </a:rPr>
              <a:t>, Location</a:t>
            </a:r>
            <a:r>
              <a:rPr lang="ko-KR" altLang="en-US" sz="1200" dirty="0">
                <a:latin typeface="+mj-ea"/>
                <a:ea typeface="+mj-ea"/>
              </a:rPr>
              <a:t>은 </a:t>
            </a:r>
            <a:r>
              <a:rPr lang="en-US" altLang="ko-KR" sz="1200" dirty="0">
                <a:latin typeface="+mj-ea"/>
                <a:ea typeface="+mj-ea"/>
              </a:rPr>
              <a:t>http://propedit.sourceforge.jp/eclipse/updates</a:t>
            </a:r>
            <a:r>
              <a:rPr lang="ko-KR" altLang="en-US" sz="1200" dirty="0">
                <a:latin typeface="+mj-ea"/>
                <a:ea typeface="+mj-ea"/>
              </a:rPr>
              <a:t>로 입력하고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Add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9117" y="2076450"/>
            <a:ext cx="355282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7104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70991"/>
            <a:ext cx="7404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PropertiesEditor </a:t>
            </a:r>
            <a:r>
              <a:rPr lang="ko-KR" altLang="en-US" sz="1200" dirty="0">
                <a:latin typeface="+mj-ea"/>
                <a:ea typeface="+mj-ea"/>
              </a:rPr>
              <a:t>항목을 선택한 후 </a:t>
            </a:r>
            <a:r>
              <a:rPr lang="en-US" altLang="ko-KR" sz="1200" dirty="0">
                <a:latin typeface="+mj-ea"/>
                <a:ea typeface="+mj-ea"/>
              </a:rPr>
              <a:t>Next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1836530"/>
            <a:ext cx="5943600" cy="43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441174" y="3409122"/>
            <a:ext cx="3279913" cy="3279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7104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043" y="1590261"/>
            <a:ext cx="766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Install Details </a:t>
            </a:r>
            <a:r>
              <a:rPr lang="ko-KR" altLang="en-US" sz="1200" dirty="0">
                <a:latin typeface="+mj-ea"/>
                <a:ea typeface="+mj-ea"/>
              </a:rPr>
              <a:t>화면이 나타나면 </a:t>
            </a:r>
            <a:r>
              <a:rPr lang="en-US" altLang="ko-KR" sz="1200" dirty="0">
                <a:latin typeface="+mj-ea"/>
                <a:ea typeface="+mj-ea"/>
              </a:rPr>
              <a:t>Next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392" y="1867260"/>
            <a:ext cx="5943600" cy="43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17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14.1.5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언어의 논리 연산자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4826" y="1868557"/>
            <a:ext cx="7215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elTest4.jsp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2145556"/>
            <a:ext cx="6694626" cy="427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165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500809"/>
            <a:ext cx="7029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라이선스 정책에 동의한 후 </a:t>
            </a:r>
            <a:r>
              <a:rPr lang="en-US" altLang="ko-KR" sz="1200" dirty="0">
                <a:latin typeface="+mj-ea"/>
                <a:ea typeface="+mj-ea"/>
              </a:rPr>
              <a:t>Finish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8605" y="1777808"/>
            <a:ext cx="5943600" cy="43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4753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470" y="1530625"/>
            <a:ext cx="781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설치 후 이클립스를 재실행할지 묻는 창이 나타나면 </a:t>
            </a:r>
            <a:r>
              <a:rPr lang="en-US" altLang="ko-KR" sz="1200" dirty="0">
                <a:latin typeface="+mj-ea"/>
                <a:ea typeface="+mj-ea"/>
              </a:rPr>
              <a:t>Restart Now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2106" y="1903040"/>
            <a:ext cx="4006850" cy="885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2032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14.9.2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아스키 파일 만들기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191" y="1787933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프로젝트의 </a:t>
            </a:r>
            <a:r>
              <a:rPr lang="en-US" altLang="ko-KR" sz="1200" dirty="0">
                <a:latin typeface="+mj-ea"/>
                <a:ea typeface="+mj-ea"/>
              </a:rPr>
              <a:t>src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resource </a:t>
            </a:r>
            <a:r>
              <a:rPr lang="ko-KR" altLang="en-US" sz="1200" dirty="0">
                <a:latin typeface="+mj-ea"/>
                <a:ea typeface="+mj-ea"/>
              </a:rPr>
              <a:t>패키지를 생성하고 마우스 오른쪽 버튼을 클릭한 후 </a:t>
            </a:r>
            <a:r>
              <a:rPr lang="en-US" altLang="ko-KR" sz="1200" dirty="0">
                <a:latin typeface="+mj-ea"/>
                <a:ea typeface="+mj-ea"/>
              </a:rPr>
              <a:t>New &gt;Other...</a:t>
            </a:r>
            <a:r>
              <a:rPr lang="ko-KR" altLang="en-US" sz="1200" dirty="0">
                <a:latin typeface="+mj-ea"/>
                <a:ea typeface="+mj-ea"/>
              </a:rPr>
              <a:t>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선택합니다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135" y="2279649"/>
            <a:ext cx="5444587" cy="2948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832652" y="2395330"/>
            <a:ext cx="487018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834269" y="5029199"/>
            <a:ext cx="487018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1B714-A22D-4CAD-B8EF-FA41D746942D}"/>
              </a:ext>
            </a:extLst>
          </p:cNvPr>
          <p:cNvSpPr txBox="1"/>
          <p:nvPr/>
        </p:nvSpPr>
        <p:spPr>
          <a:xfrm>
            <a:off x="1091464" y="5834743"/>
            <a:ext cx="4839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 브라우저에서 아래의 주소페이지를 엽니다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https://civan.tistory.com/112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7368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500809"/>
            <a:ext cx="724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General </a:t>
            </a:r>
            <a:r>
              <a:rPr lang="ko-KR" altLang="en-US" sz="1200" dirty="0">
                <a:latin typeface="+mj-ea"/>
                <a:ea typeface="+mj-ea"/>
              </a:rPr>
              <a:t>항목의 </a:t>
            </a:r>
            <a:r>
              <a:rPr lang="en-US" altLang="ko-KR" sz="1200" dirty="0">
                <a:latin typeface="+mj-ea"/>
                <a:ea typeface="+mj-ea"/>
              </a:rPr>
              <a:t>File</a:t>
            </a:r>
            <a:r>
              <a:rPr lang="ko-KR" altLang="en-US" sz="1200" dirty="0">
                <a:latin typeface="+mj-ea"/>
                <a:ea typeface="+mj-ea"/>
              </a:rPr>
              <a:t>을 선택한 후 </a:t>
            </a:r>
            <a:r>
              <a:rPr lang="en-US" altLang="ko-KR" sz="1200" dirty="0">
                <a:latin typeface="+mj-ea"/>
                <a:ea typeface="+mj-ea"/>
              </a:rPr>
              <a:t>Next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4926" y="1847381"/>
            <a:ext cx="4848225" cy="4391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46243" y="3717235"/>
            <a:ext cx="477079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2032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374" y="1500809"/>
            <a:ext cx="7136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파일 이름으로 </a:t>
            </a:r>
            <a:r>
              <a:rPr lang="en-US" altLang="ko-KR" sz="1200" dirty="0">
                <a:latin typeface="+mj-ea"/>
                <a:ea typeface="+mj-ea"/>
              </a:rPr>
              <a:t>member.properties</a:t>
            </a:r>
            <a:r>
              <a:rPr lang="ko-KR" altLang="en-US" sz="1200" dirty="0">
                <a:latin typeface="+mj-ea"/>
                <a:ea typeface="+mj-ea"/>
              </a:rPr>
              <a:t>를 입력한 후 </a:t>
            </a:r>
            <a:r>
              <a:rPr lang="en-US" altLang="ko-KR" sz="1200" dirty="0">
                <a:latin typeface="+mj-ea"/>
                <a:ea typeface="+mj-ea"/>
              </a:rPr>
              <a:t>Finish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2757" y="1757929"/>
            <a:ext cx="4182745" cy="4651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73626" y="4979504"/>
            <a:ext cx="1031893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5469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580322"/>
            <a:ext cx="7474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resource </a:t>
            </a:r>
            <a:r>
              <a:rPr lang="ko-KR" altLang="en-US" sz="1200" dirty="0">
                <a:latin typeface="+mj-ea"/>
                <a:ea typeface="+mj-ea"/>
              </a:rPr>
              <a:t>패키지에 </a:t>
            </a:r>
            <a:r>
              <a:rPr lang="en-US" altLang="ko-KR" sz="1200" dirty="0">
                <a:latin typeface="+mj-ea"/>
                <a:ea typeface="+mj-ea"/>
              </a:rPr>
              <a:t>member.properties</a:t>
            </a:r>
            <a:r>
              <a:rPr lang="ko-KR" altLang="en-US" sz="1200" dirty="0">
                <a:latin typeface="+mj-ea"/>
                <a:ea typeface="+mj-ea"/>
              </a:rPr>
              <a:t>가 생성된 것을 확인할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922" y="3845146"/>
            <a:ext cx="827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같은 방법으로 </a:t>
            </a:r>
            <a:r>
              <a:rPr lang="en-US" altLang="ko-KR" sz="1200" dirty="0">
                <a:latin typeface="+mj-ea"/>
                <a:ea typeface="+mj-ea"/>
              </a:rPr>
              <a:t>member_ko.properties</a:t>
            </a:r>
            <a:r>
              <a:rPr lang="ko-KR" altLang="en-US" sz="1200" dirty="0">
                <a:latin typeface="+mj-ea"/>
                <a:ea typeface="+mj-ea"/>
              </a:rPr>
              <a:t>와 </a:t>
            </a:r>
            <a:r>
              <a:rPr lang="en-US" altLang="ko-KR" sz="1200" dirty="0">
                <a:latin typeface="+mj-ea"/>
                <a:ea typeface="+mj-ea"/>
              </a:rPr>
              <a:t>member_en.properties </a:t>
            </a:r>
            <a:r>
              <a:rPr lang="ko-KR" altLang="en-US" sz="1200" dirty="0">
                <a:latin typeface="+mj-ea"/>
                <a:ea typeface="+mj-ea"/>
              </a:rPr>
              <a:t>파일을 생성합니다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050" y="1943307"/>
            <a:ext cx="2266950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5050" y="4310684"/>
            <a:ext cx="2314575" cy="1695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5469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3" y="1558499"/>
            <a:ext cx="755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member.properties </a:t>
            </a:r>
            <a:r>
              <a:rPr lang="ko-KR" altLang="en-US" sz="1200" dirty="0">
                <a:latin typeface="+mj-ea"/>
                <a:ea typeface="+mj-ea"/>
              </a:rPr>
              <a:t>파일을 열어 키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값 쌍으로 회원 정보를 한글로 작성한 후 저장합니다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3338416"/>
            <a:ext cx="8221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작성한 회원 정보 전체를 마우스로 드래그한 후 오른쪽 버튼을 클릭해 </a:t>
            </a:r>
            <a:r>
              <a:rPr lang="en-US" altLang="ko-KR" sz="1200" dirty="0">
                <a:latin typeface="+mj-ea"/>
                <a:ea typeface="+mj-ea"/>
              </a:rPr>
              <a:t>Unicode</a:t>
            </a:r>
            <a:r>
              <a:rPr lang="ko-KR" altLang="en-US" sz="1200" dirty="0">
                <a:latin typeface="+mj-ea"/>
                <a:ea typeface="+mj-ea"/>
              </a:rPr>
              <a:t>표시를 선택합니다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9641" y="1971675"/>
            <a:ext cx="3133725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0953" y="3686286"/>
            <a:ext cx="2829131" cy="30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200400" y="5882833"/>
            <a:ext cx="636103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B279-3B1C-4CF6-9E38-D7BADC296978}"/>
              </a:ext>
            </a:extLst>
          </p:cNvPr>
          <p:cNvSpPr txBox="1"/>
          <p:nvPr/>
        </p:nvSpPr>
        <p:spPr>
          <a:xfrm>
            <a:off x="505119" y="3025981"/>
            <a:ext cx="8221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7, 8 </a:t>
            </a:r>
            <a:r>
              <a:rPr lang="ko-KR" altLang="en-US" sz="1200" b="1" dirty="0">
                <a:latin typeface="+mj-ea"/>
                <a:ea typeface="+mj-ea"/>
              </a:rPr>
              <a:t>스텝은 필요 없습니다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65469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8" y="1470992"/>
            <a:ext cx="7615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창에 표시된 아스키 코드 전체를 마우스로 드래그한 후 </a:t>
            </a:r>
            <a:r>
              <a:rPr lang="en-US" altLang="ko-KR" sz="1200" dirty="0">
                <a:latin typeface="+mj-ea"/>
                <a:ea typeface="+mj-ea"/>
              </a:rPr>
              <a:t>CTRL + C </a:t>
            </a:r>
            <a:r>
              <a:rPr lang="ko-KR" altLang="en-US" sz="1200" dirty="0">
                <a:latin typeface="+mj-ea"/>
                <a:ea typeface="+mj-ea"/>
              </a:rPr>
              <a:t>를 눌러 복사합니다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2971800"/>
            <a:ext cx="703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9. </a:t>
            </a:r>
            <a:r>
              <a:rPr lang="en-US" altLang="ko-KR" sz="1200" dirty="0">
                <a:latin typeface="+mj-ea"/>
                <a:ea typeface="+mj-ea"/>
              </a:rPr>
              <a:t>member_ko.properties </a:t>
            </a:r>
            <a:r>
              <a:rPr lang="ko-KR" altLang="en-US" sz="1200" dirty="0">
                <a:latin typeface="+mj-ea"/>
                <a:ea typeface="+mj-ea"/>
              </a:rPr>
              <a:t>파일을 열어 붙여 넣은 후 저장합니다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293" y="1807625"/>
            <a:ext cx="500062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0985" y="4567628"/>
            <a:ext cx="5324475" cy="923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621F7E-2E9A-4229-AF9D-81732C89AC6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0985" y="3248799"/>
            <a:ext cx="3133725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B0417-7584-479B-991E-0E32F072DF06}"/>
              </a:ext>
            </a:extLst>
          </p:cNvPr>
          <p:cNvSpPr txBox="1"/>
          <p:nvPr/>
        </p:nvSpPr>
        <p:spPr>
          <a:xfrm>
            <a:off x="5312229" y="3429000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저장된 파일을 확인하면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이미 유니코드로 저장되어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5469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9" y="1590261"/>
            <a:ext cx="7434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10. </a:t>
            </a:r>
            <a:r>
              <a:rPr lang="en-US" altLang="ko-KR" sz="1200" dirty="0">
                <a:latin typeface="+mj-ea"/>
                <a:ea typeface="+mj-ea"/>
              </a:rPr>
              <a:t>member_en.properties </a:t>
            </a:r>
            <a:r>
              <a:rPr lang="ko-KR" altLang="en-US" sz="1200" dirty="0">
                <a:latin typeface="+mj-ea"/>
                <a:ea typeface="+mj-ea"/>
              </a:rPr>
              <a:t>파일을 열어 동일한 </a:t>
            </a:r>
            <a:r>
              <a:rPr lang="en-US" altLang="ko-KR" sz="1200" dirty="0">
                <a:latin typeface="+mj-ea"/>
                <a:ea typeface="+mj-ea"/>
              </a:rPr>
              <a:t>key</a:t>
            </a:r>
            <a:r>
              <a:rPr lang="ko-KR" altLang="en-US" sz="1200" dirty="0">
                <a:latin typeface="+mj-ea"/>
                <a:ea typeface="+mj-ea"/>
              </a:rPr>
              <a:t>에 대한 회원 정보를 영어로 따로 입력합니다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4757" y="1867260"/>
            <a:ext cx="36004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5469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14.9.3 JSP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페이지에 다국어 표시하기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216" y="2017643"/>
            <a:ext cx="79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먼저 프로젝트의 </a:t>
            </a:r>
            <a:r>
              <a:rPr lang="en-US" altLang="ko-KR" sz="1200" dirty="0">
                <a:latin typeface="+mj-ea"/>
                <a:ea typeface="+mj-ea"/>
              </a:rPr>
              <a:t>WebContent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test05 </a:t>
            </a:r>
            <a:r>
              <a:rPr lang="ko-KR" altLang="en-US" sz="1200" dirty="0">
                <a:latin typeface="+mj-ea"/>
                <a:ea typeface="+mj-ea"/>
              </a:rPr>
              <a:t>폴더를 만든 후 </a:t>
            </a:r>
            <a:r>
              <a:rPr lang="en-US" altLang="ko-KR" sz="1200" dirty="0">
                <a:latin typeface="+mj-ea"/>
                <a:ea typeface="+mj-ea"/>
              </a:rPr>
              <a:t>message1.jsp </a:t>
            </a:r>
            <a:r>
              <a:rPr lang="ko-KR" altLang="en-US" sz="1200" dirty="0">
                <a:latin typeface="+mj-ea"/>
                <a:ea typeface="+mj-ea"/>
              </a:rPr>
              <a:t>파일을 저장합니다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4340" y="2294642"/>
            <a:ext cx="2124075" cy="3038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13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510748"/>
            <a:ext cx="7235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http://localhost:8090/pro14/elTest4.jsp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607" y="1787747"/>
            <a:ext cx="3132455" cy="40430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86220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6" y="1333139"/>
            <a:ext cx="7295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message1.jsp </a:t>
            </a:r>
            <a:r>
              <a:rPr lang="ko-KR" altLang="en-US" sz="1200" dirty="0">
                <a:latin typeface="+mj-ea"/>
                <a:ea typeface="+mj-ea"/>
              </a:rPr>
              <a:t>파일을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1" y="1610138"/>
            <a:ext cx="6231007" cy="157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5469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502534"/>
            <a:ext cx="5749166" cy="477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2032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6" y="1530625"/>
            <a:ext cx="7692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http://localhost:8090/pro14/test05/message1.jsp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최초 요청 시 한글로 회원 정보를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3937" y="1992289"/>
            <a:ext cx="3577590" cy="2784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2032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480930"/>
            <a:ext cx="7523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message1.jsp</a:t>
            </a:r>
            <a:r>
              <a:rPr lang="ko-KR" altLang="en-US" sz="1200" dirty="0">
                <a:latin typeface="+mj-ea"/>
                <a:ea typeface="+mj-ea"/>
              </a:rPr>
              <a:t>에서 한글 </a:t>
            </a:r>
            <a:r>
              <a:rPr lang="en-US" altLang="ko-KR" sz="1200" dirty="0">
                <a:latin typeface="+mj-ea"/>
                <a:ea typeface="+mj-ea"/>
              </a:rPr>
              <a:t>locale</a:t>
            </a:r>
            <a:r>
              <a:rPr lang="ko-KR" altLang="en-US" sz="1200" dirty="0">
                <a:latin typeface="+mj-ea"/>
                <a:ea typeface="+mj-ea"/>
              </a:rPr>
              <a:t>을 주석 처리하고 영어 </a:t>
            </a:r>
            <a:r>
              <a:rPr lang="en-US" altLang="ko-KR" sz="1200" dirty="0">
                <a:latin typeface="+mj-ea"/>
                <a:ea typeface="+mj-ea"/>
              </a:rPr>
              <a:t>locale</a:t>
            </a:r>
            <a:r>
              <a:rPr lang="ko-KR" altLang="en-US" sz="1200" dirty="0">
                <a:latin typeface="+mj-ea"/>
                <a:ea typeface="+mj-ea"/>
              </a:rPr>
              <a:t>을 활성화합니다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861" y="4185022"/>
            <a:ext cx="7593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브라우저에서 다시 요청하면 다음과 같이 영어로 회원 정보를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670" y="1757929"/>
            <a:ext cx="3927475" cy="1844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051670" y="1908313"/>
            <a:ext cx="3782600" cy="3975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670" y="4532244"/>
            <a:ext cx="2904033" cy="2216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14.9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한글을 아스키 코드로 변환하기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2032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521335"/>
            <a:ext cx="5804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포매팅 태그 라이브러리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678" y="1798334"/>
            <a:ext cx="7156174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JSP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페이지에서 가격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날짜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문자열을 원하는 형식으로 표시할 수 있음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65" y="2624578"/>
            <a:ext cx="5804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포매팅 태그 라이브러리 종류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98445"/>
              </p:ext>
            </p:extLst>
          </p:nvPr>
        </p:nvGraphicFramePr>
        <p:xfrm>
          <a:off x="765313" y="2901577"/>
          <a:ext cx="7156174" cy="122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9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37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포매팅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&lt;fmt:timeZone&gt;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둘 다 지정한 국가의 시간을 지정하는 태그입니다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그러나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&lt;fmt:timeZone&gt;</a:t>
                      </a:r>
                    </a:p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태그의 경우 태그를 열고 닫는 영역 안에서만 적용된다는 차이점이 있습니다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65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&lt;fmt:setTimeZone&gt;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782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&lt;fmt:formatNumber&gt;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표시할 숫자의 형식을 지정합니다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0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&lt;fmt:formatDate&gt;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지정한 형식의 날짜를 표시합니다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2032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84" y="1511396"/>
            <a:ext cx="5804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&lt;formatNumber&gt; </a:t>
            </a:r>
            <a:r>
              <a:rPr lang="ko-KR" altLang="en-US" sz="1200" b="1" dirty="0"/>
              <a:t>태그의 여러 가지 속성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34486"/>
              </p:ext>
            </p:extLst>
          </p:nvPr>
        </p:nvGraphicFramePr>
        <p:xfrm>
          <a:off x="728869" y="1737374"/>
          <a:ext cx="702818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3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value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출력될 숫자를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0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출력된 타입을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percent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인 경우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%,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number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인 경우 숫자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currency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인 경우 통화 형식으로 출력합니다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dateStyle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날짜의 출력 형식을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DateFormat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클래스의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full, long, medium, short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등이 지정되어 있습니다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groupingUsed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콤마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(,)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등 기호로 구분 여부를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이 속성이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true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이면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50000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50,000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으로 표시됩니다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기본값은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true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currencyCode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통화 코드를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한국 원화는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KRW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currentSimbol</a:t>
                      </a:r>
                      <a:endParaRPr lang="ko-KR" altLang="en-US" sz="10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통화를 표시할 때 사용할 기호를 표시합니다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4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&lt;formatNumber&gt;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태그 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결과를 저장할 변수의 이름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scope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변수의 접근 범위를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pattern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숫자가 출력될 양식을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자바의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DecimalFormat 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클래스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에 정의된 형식을 따릅니다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03FA91-DAC2-4125-A557-FEA14384C676}"/>
              </a:ext>
            </a:extLst>
          </p:cNvPr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2032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84" y="1511396"/>
            <a:ext cx="5804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en-US" altLang="ko-KR" sz="1200" b="1" dirty="0">
                <a:solidFill>
                  <a:srgbClr val="FF0000"/>
                </a:solidFill>
              </a:rPr>
              <a:t>formatDate</a:t>
            </a:r>
            <a:r>
              <a:rPr lang="en-US" altLang="ko-KR" sz="1200" b="1" dirty="0"/>
              <a:t>&gt; </a:t>
            </a:r>
            <a:r>
              <a:rPr lang="ko-KR" altLang="en-US" sz="1200" b="1" dirty="0"/>
              <a:t>태그의 여러 가지 속성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16155"/>
              </p:ext>
            </p:extLst>
          </p:nvPr>
        </p:nvGraphicFramePr>
        <p:xfrm>
          <a:off x="728869" y="1787069"/>
          <a:ext cx="741127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3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2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value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포맷될 날짜를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포매팅할 타입을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date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 경우 날짜만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time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 경우 시간만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both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 경우 모두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dateStyle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날짜의 출력 형식을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DateFormat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클래스의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full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long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medium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short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등이 지정되어 있습니다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timeStyle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시간 출력 형식을 지정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 클래스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DateFormat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정의된 형식을 사용합니다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j-ea"/>
                          <a:ea typeface="+mj-ea"/>
                          <a:cs typeface="+mn-cs"/>
                        </a:rPr>
                        <a:t>pattern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j-ea"/>
                          <a:ea typeface="+mj-ea"/>
                          <a:cs typeface="+mn-cs"/>
                        </a:rPr>
                        <a:t>직접 출력 형식을 지정합니다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j-ea"/>
                          <a:ea typeface="+mj-ea"/>
                          <a:cs typeface="+mn-cs"/>
                        </a:rPr>
                        <a:t>자바 클래스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j-ea"/>
                          <a:ea typeface="+mj-ea"/>
                          <a:cs typeface="+mn-cs"/>
                        </a:rPr>
                        <a:t>SimpleDateFormat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j-ea"/>
                          <a:ea typeface="+mj-ea"/>
                          <a:cs typeface="+mn-cs"/>
                        </a:rPr>
                        <a:t>에 지정된 패턴을 사용합니다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timeZone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특정 나라 시간대로 시간을 설정합니다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AE4541-94A0-406C-87AE-DC9E808403AC}"/>
              </a:ext>
            </a:extLst>
          </p:cNvPr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200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사용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313" y="1878496"/>
            <a:ext cx="626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formatTest.jsp </a:t>
            </a:r>
            <a:r>
              <a:rPr lang="ko-KR" altLang="en-US" sz="1200" dirty="0">
                <a:latin typeface="+mj-ea"/>
                <a:ea typeface="+mj-ea"/>
              </a:rPr>
              <a:t>파일을 준비합니다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9339" y="2270677"/>
            <a:ext cx="2133600" cy="34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5CFD7A-0C33-43FE-823C-5BA30013D3DB}"/>
              </a:ext>
            </a:extLst>
          </p:cNvPr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3183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157" y="1570383"/>
            <a:ext cx="6698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formatTest.jsp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6" y="1847382"/>
            <a:ext cx="6624638" cy="356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D18F7-7A48-4C61-A9E2-110930281772}"/>
              </a:ext>
            </a:extLst>
          </p:cNvPr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2032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348330"/>
            <a:ext cx="6357110" cy="472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B2FDEE-B499-4772-A776-81B75B6370A1}"/>
              </a:ext>
            </a:extLst>
          </p:cNvPr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73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14.1.6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언어의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empty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연산자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496" y="1973721"/>
            <a:ext cx="750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elTest5.jsp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33" y="2250720"/>
            <a:ext cx="6584881" cy="239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940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78" y="1682577"/>
            <a:ext cx="6420460" cy="240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B499D-5BF1-4F09-A50D-0C8D2051EF37}"/>
              </a:ext>
            </a:extLst>
          </p:cNvPr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9364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639957"/>
            <a:ext cx="7434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http://localhost:8090/pro14/test05/formatTest.jsp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2239" y="2032373"/>
            <a:ext cx="4985385" cy="4045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42239" y="3170583"/>
            <a:ext cx="2253900" cy="5466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17A67-AACC-4DB5-8979-1FB3D290586F}"/>
              </a:ext>
            </a:extLst>
          </p:cNvPr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14.10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포매팅 태그 라이브러리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9364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14.11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문자열 처리 함수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130" y="1560443"/>
            <a:ext cx="444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문자열 처리 함수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461" y="1837442"/>
            <a:ext cx="7156174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+mj-ea"/>
                <a:ea typeface="+mj-ea"/>
              </a:rPr>
              <a:t>자바에서 문자열 처리 기능을 </a:t>
            </a:r>
            <a:r>
              <a:rPr lang="en-US" altLang="ko-KR" sz="1200" dirty="0">
                <a:latin typeface="+mj-ea"/>
                <a:ea typeface="+mj-ea"/>
              </a:rPr>
              <a:t>JSTL</a:t>
            </a:r>
            <a:r>
              <a:rPr lang="ko-KR" altLang="en-US" sz="1200" dirty="0">
                <a:latin typeface="+mj-ea"/>
                <a:ea typeface="+mj-ea"/>
              </a:rPr>
              <a:t>에서 함수로 제공함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130" y="2385390"/>
            <a:ext cx="444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JSTL</a:t>
            </a:r>
            <a:r>
              <a:rPr lang="ko-KR" altLang="en-US" sz="1200" b="1" dirty="0">
                <a:latin typeface="+mj-ea"/>
                <a:ea typeface="+mj-ea"/>
              </a:rPr>
              <a:t>에서 제공하는 여러 가지 문자열 함수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367260"/>
              </p:ext>
            </p:extLst>
          </p:nvPr>
        </p:nvGraphicFramePr>
        <p:xfrm>
          <a:off x="904461" y="2662389"/>
          <a:ext cx="7036904" cy="268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2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fn:contains(A,B)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boolean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문자열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 포함되어 있는지 확인합니다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fn:endWith(A, B)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boolean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끝이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끝나는지 확인합니다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2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fn:indexOf(A, B)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 처음으로 위치하는 인덱스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(index)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를 반환합니다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fn:length(A)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전체 길이를 반환합니다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fn:replace(A, B, C)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까지 해당되는 문자를 찾아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변환합니다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fn:toLowerCase(A)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를 모두 소문자로 변환합니다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7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fn:toUpperCase(A)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를 모두 대문자로 변환합니다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fn:substring(A, B, C)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에서 인덱스 번호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에서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C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까지 해당하는 문자열을 반환합니다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5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fn:split(A, B)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String[ ]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지정한 문자열로 나누어 배열로 반환합니다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82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fn:trim(A)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에서 앞뒤 공백을 제거합니다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6828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480930"/>
            <a:ext cx="812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그럼 </a:t>
            </a:r>
            <a:r>
              <a:rPr lang="en-US" altLang="ko-KR" sz="1200" dirty="0">
                <a:latin typeface="+mj-ea"/>
                <a:ea typeface="+mj-ea"/>
              </a:rPr>
              <a:t>JSTL</a:t>
            </a:r>
            <a:r>
              <a:rPr lang="ko-KR" altLang="en-US" sz="1200" dirty="0">
                <a:latin typeface="+mj-ea"/>
                <a:ea typeface="+mj-ea"/>
              </a:rPr>
              <a:t>의 문자열 함수를 사용하여 문자열을 출력하는 예제를 실습해 보겠습니다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다음과 같이 실습 파일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fnTest.jsp</a:t>
            </a:r>
            <a:r>
              <a:rPr lang="ko-KR" altLang="en-US" sz="1200" dirty="0">
                <a:latin typeface="+mj-ea"/>
                <a:ea typeface="+mj-ea"/>
              </a:rPr>
              <a:t>를 준비합니다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977" y="1942595"/>
            <a:ext cx="2238375" cy="34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2F0A7-89F4-4B91-8506-4F53817800B6}"/>
              </a:ext>
            </a:extLst>
          </p:cNvPr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14.11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문자열 처리 함수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6828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481577"/>
            <a:ext cx="7364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fnTest.jsp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" y="1758576"/>
            <a:ext cx="6212785" cy="42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CDC38-7B06-4BEF-9FA2-2561812A6635}"/>
              </a:ext>
            </a:extLst>
          </p:cNvPr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14.11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문자열 처리 함수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6828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76" y="1600199"/>
            <a:ext cx="7099195" cy="355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D02A6-AAB4-47A2-B8F0-13A035268E27}"/>
              </a:ext>
            </a:extLst>
          </p:cNvPr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14.11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문자열 처리 함수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9364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500808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http://localhost:8090/pro14/test05/fnTest.jsp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3537" y="1955937"/>
            <a:ext cx="3124835" cy="374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3943C9-09E9-47BE-8D6C-3D6BDA9F3FA5}"/>
              </a:ext>
            </a:extLst>
          </p:cNvPr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14.11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문자열 처리 함수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8874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14.12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언어와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JSTL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회원 관리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560443"/>
            <a:ext cx="779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sec02.ex01 </a:t>
            </a:r>
            <a:r>
              <a:rPr lang="ko-KR" altLang="en-US" sz="1200" dirty="0">
                <a:latin typeface="+mj-ea"/>
                <a:ea typeface="+mj-ea"/>
              </a:rPr>
              <a:t>패키지를 만들고 </a:t>
            </a:r>
            <a:r>
              <a:rPr lang="en-US" altLang="ko-KR" sz="1200" dirty="0">
                <a:latin typeface="+mj-ea"/>
                <a:ea typeface="+mj-ea"/>
              </a:rPr>
              <a:t>13</a:t>
            </a:r>
            <a:r>
              <a:rPr lang="ko-KR" altLang="en-US" sz="1200" dirty="0">
                <a:latin typeface="+mj-ea"/>
                <a:ea typeface="+mj-ea"/>
              </a:rPr>
              <a:t>장에서 사용한 </a:t>
            </a:r>
            <a:r>
              <a:rPr lang="en-US" altLang="ko-KR" sz="1200" dirty="0">
                <a:latin typeface="+mj-ea"/>
                <a:ea typeface="+mj-ea"/>
              </a:rPr>
              <a:t>MemberBean </a:t>
            </a:r>
            <a:r>
              <a:rPr lang="ko-KR" altLang="en-US" sz="1200" dirty="0">
                <a:latin typeface="+mj-ea"/>
                <a:ea typeface="+mj-ea"/>
              </a:rPr>
              <a:t>클래스와 </a:t>
            </a:r>
            <a:r>
              <a:rPr lang="en-US" altLang="ko-KR" sz="1200" dirty="0">
                <a:latin typeface="+mj-ea"/>
                <a:ea typeface="+mj-ea"/>
              </a:rPr>
              <a:t>MemberDAO </a:t>
            </a:r>
            <a:r>
              <a:rPr lang="ko-KR" altLang="en-US" sz="1200" dirty="0">
                <a:latin typeface="+mj-ea"/>
                <a:ea typeface="+mj-ea"/>
              </a:rPr>
              <a:t>클래스를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  복사해 붙여 넣습니다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그리고 </a:t>
            </a:r>
            <a:r>
              <a:rPr lang="en-US" altLang="ko-KR" sz="1200" dirty="0">
                <a:latin typeface="+mj-ea"/>
                <a:ea typeface="+mj-ea"/>
              </a:rPr>
              <a:t>test06 </a:t>
            </a:r>
            <a:r>
              <a:rPr lang="ko-KR" altLang="en-US" sz="1200" dirty="0">
                <a:latin typeface="+mj-ea"/>
                <a:ea typeface="+mj-ea"/>
              </a:rPr>
              <a:t>폴더를 만들고 </a:t>
            </a:r>
            <a:r>
              <a:rPr lang="en-US" altLang="ko-KR" sz="1200" dirty="0">
                <a:latin typeface="+mj-ea"/>
                <a:ea typeface="+mj-ea"/>
              </a:rPr>
              <a:t>member_action.jsp, memberForm.jsp, memberList.jsp</a:t>
            </a:r>
            <a:r>
              <a:rPr lang="ko-KR" altLang="en-US" sz="1200" dirty="0">
                <a:latin typeface="+mj-ea"/>
                <a:ea typeface="+mj-ea"/>
              </a:rPr>
              <a:t>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생성합니다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1788" y="2060090"/>
            <a:ext cx="2124075" cy="4467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77368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580322"/>
            <a:ext cx="7384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memberForm.jsp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77" y="1857321"/>
            <a:ext cx="6315697" cy="443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언어와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JSTL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회원 관리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F1540-7042-444A-8B81-3D113C163A41}"/>
              </a:ext>
            </a:extLst>
          </p:cNvPr>
          <p:cNvSpPr txBox="1"/>
          <p:nvPr/>
        </p:nvSpPr>
        <p:spPr>
          <a:xfrm>
            <a:off x="5251267" y="2880505"/>
            <a:ext cx="377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pro13/</a:t>
            </a:r>
            <a:r>
              <a:rPr lang="en-US" altLang="ko-KR" sz="1200" dirty="0" err="1"/>
              <a:t>WebContent</a:t>
            </a:r>
            <a:r>
              <a:rPr lang="en-US" altLang="ko-KR" sz="1200" dirty="0"/>
              <a:t>/</a:t>
            </a:r>
            <a:r>
              <a:rPr lang="en-US" altLang="ko-KR" sz="1200" dirty="0" err="1"/>
              <a:t>memberForm.jsp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파일을</a:t>
            </a:r>
            <a:r>
              <a:rPr lang="en-US" altLang="ko-KR" sz="1200" dirty="0"/>
              <a:t> </a:t>
            </a:r>
            <a:r>
              <a:rPr lang="ko-KR" altLang="en-US" sz="1200" dirty="0"/>
              <a:t>복사해서 생성한 후</a:t>
            </a:r>
            <a:r>
              <a:rPr lang="en-US" altLang="ko-KR" sz="1200" dirty="0"/>
              <a:t>, </a:t>
            </a:r>
            <a:r>
              <a:rPr lang="ko-KR" altLang="en-US" sz="1200" dirty="0"/>
              <a:t>수정합니다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9588740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530626"/>
            <a:ext cx="7434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member_action.jsp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21" y="1951382"/>
            <a:ext cx="6440557" cy="345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언어와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JSTL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회원 관리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37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405850"/>
            <a:ext cx="6276768" cy="433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6220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12" y="1394291"/>
            <a:ext cx="6984724" cy="280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언어와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JSTL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회원 관리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3777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1" y="1590260"/>
            <a:ext cx="7583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memberList.jsp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자바 코드를 이용하지 않고 표현 언어와 </a:t>
            </a:r>
            <a:r>
              <a:rPr lang="en-US" altLang="ko-KR" sz="1200" dirty="0">
                <a:latin typeface="+mj-ea"/>
                <a:ea typeface="+mj-ea"/>
              </a:rPr>
              <a:t>JSTL</a:t>
            </a:r>
            <a:r>
              <a:rPr lang="ko-KR" altLang="en-US" sz="1200" dirty="0">
                <a:latin typeface="+mj-ea"/>
                <a:ea typeface="+mj-ea"/>
              </a:rPr>
              <a:t>만 사용하여 회원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정보를 표시합니다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2051925"/>
            <a:ext cx="6578876" cy="466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언어와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JSTL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회원 관리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27A40-3F23-4FB3-8826-164EFBB8B79B}"/>
              </a:ext>
            </a:extLst>
          </p:cNvPr>
          <p:cNvSpPr txBox="1"/>
          <p:nvPr/>
        </p:nvSpPr>
        <p:spPr>
          <a:xfrm>
            <a:off x="5251267" y="2880505"/>
            <a:ext cx="3770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pro13/</a:t>
            </a:r>
            <a:r>
              <a:rPr lang="en-US" altLang="ko-KR" sz="1200" dirty="0" err="1"/>
              <a:t>WebContent</a:t>
            </a:r>
            <a:r>
              <a:rPr lang="en-US" altLang="ko-KR" sz="1200" dirty="0"/>
              <a:t>/member2.jsp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파일의 내용을 복사해서</a:t>
            </a:r>
            <a:endParaRPr lang="en-US" altLang="ko-KR" sz="1200" dirty="0"/>
          </a:p>
          <a:p>
            <a:r>
              <a:rPr lang="ko-KR" altLang="en-US" sz="1200" dirty="0"/>
              <a:t>생성한 </a:t>
            </a:r>
            <a:r>
              <a:rPr lang="en-US" altLang="ko-KR" sz="1200" dirty="0" err="1"/>
              <a:t>memberList.jsp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</a:t>
            </a:r>
            <a:r>
              <a:rPr lang="ko-KR" altLang="en-US" sz="1200" dirty="0" err="1"/>
              <a:t>붙여넣고</a:t>
            </a:r>
            <a:endParaRPr lang="en-US" altLang="ko-KR" sz="1200" dirty="0"/>
          </a:p>
          <a:p>
            <a:r>
              <a:rPr lang="ko-KR" altLang="en-US" sz="1200" dirty="0"/>
              <a:t>교재내용대로 수정합니다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958874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5240" y="1624488"/>
            <a:ext cx="7526077" cy="3968820"/>
            <a:chOff x="229840" y="1705182"/>
            <a:chExt cx="8480771" cy="4808055"/>
          </a:xfrm>
        </p:grpSpPr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436" y="1705182"/>
              <a:ext cx="7877175" cy="231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40" y="3970062"/>
              <a:ext cx="8277225" cy="254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언어와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JSTL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회원 관리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8874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580322"/>
            <a:ext cx="762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http://localhost:8090/pro14/test06/memberForm.jsp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회원 가입창에서 회원 정보를 입력한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후 가입하기를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0242" name="Picture 2" descr="C:\leebs\JSP\길벗 피드백\종이원고 수정 사항\13-29장\14장\그림14-9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90" y="2041987"/>
            <a:ext cx="2478010" cy="2999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6082" y="5078786"/>
            <a:ext cx="5943600" cy="161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196082" y="4740965"/>
            <a:ext cx="1596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실행결과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96082" y="5645426"/>
            <a:ext cx="5709837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언어와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JSTL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회원 관리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88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20687"/>
            <a:ext cx="7573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http://localhost:8090/pro14/elTest5.jsp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18" y="1797686"/>
            <a:ext cx="3181350" cy="3981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862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12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언어에서 제공하는 내장 객체의 종류와 기능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758" y="18557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표현 언어에서 제공하는 여러 가지 내장 객체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45575"/>
              </p:ext>
            </p:extLst>
          </p:nvPr>
        </p:nvGraphicFramePr>
        <p:xfrm>
          <a:off x="523891" y="2129841"/>
          <a:ext cx="815697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66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0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내장 객체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7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스코프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pageScope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page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같은 기능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page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영역에 바딩인된 객체를 참조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requestScope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같은 기능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request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에 바인딩된 객체를 참조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107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sessionScope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session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과 같은 기능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session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에 바인딩된 객체를 참조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806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applicationScope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application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과 같은 기능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application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에 바인딩된 객체를 참조</a:t>
                      </a:r>
                      <a:endParaRPr lang="ko-KR" altLang="en-US" sz="12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요청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param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request.getParameter()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메서드를 호출한 것과 같으며 </a:t>
                      </a:r>
                      <a:endParaRPr lang="en-US" altLang="ko-KR" sz="1200" b="1" i="0" u="none" strike="noStrike" kern="1200" baseline="0" dirty="0">
                        <a:solidFill>
                          <a:srgbClr val="FF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r>
                        <a:rPr lang="ko-KR" altLang="en-US" sz="12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한 개의 값을 전달하는 요청 매개변수를 처리</a:t>
                      </a:r>
                      <a:endParaRPr lang="ko-KR" altLang="en-US" sz="12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318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paramValues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request.getParameterValues()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메서드를 호출한 것과 같으며 </a:t>
                      </a:r>
                      <a:endParaRPr lang="en-US" altLang="ko-KR" sz="1200" b="1" i="0" u="none" strike="noStrike" kern="1200" baseline="0" dirty="0">
                        <a:solidFill>
                          <a:srgbClr val="FF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r>
                        <a:rPr lang="ko-KR" altLang="en-US" sz="12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여러 개의 값을 전달하는 요청 매개변수를 처리</a:t>
                      </a:r>
                      <a:endParaRPr lang="ko-KR" altLang="en-US" sz="12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9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헤더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header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request.getHeader()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메서드를 호출한 것과 같으며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요청 헤더 이름의 정보를 단일 값으로 반환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53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headerValues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request.getHeader()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메서드를 호출한 것과 같으며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요청 헤더 이름의 정보를 배열로 반환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쿠키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Cookies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쿠키 이름의 값을 반환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JSP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pageContext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pageContext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객체를 참조할 때 사용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초기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initParam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컨텍스트의 초기화 매개변수 이름의 값을 반환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62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5435" y="1420647"/>
            <a:ext cx="419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표현 언어</a:t>
            </a:r>
            <a:r>
              <a:rPr lang="en-US" altLang="ko-KR" sz="1600" b="1" dirty="0">
                <a:latin typeface="+mj-ea"/>
                <a:ea typeface="+mj-ea"/>
              </a:rPr>
              <a:t>(</a:t>
            </a:r>
            <a:r>
              <a:rPr lang="en-US" altLang="ko-KR" sz="1600" b="1" dirty="0">
                <a:solidFill>
                  <a:srgbClr val="0000FF"/>
                </a:solidFill>
                <a:latin typeface="+mj-ea"/>
                <a:ea typeface="+mj-ea"/>
              </a:rPr>
              <a:t>E</a:t>
            </a:r>
            <a:r>
              <a:rPr lang="en-US" altLang="ko-KR" sz="1600" b="1" dirty="0">
                <a:latin typeface="+mj-ea"/>
                <a:ea typeface="+mj-ea"/>
              </a:rPr>
              <a:t>xpression </a:t>
            </a:r>
            <a:r>
              <a:rPr lang="en-US" altLang="ko-KR" sz="1600" b="1" dirty="0">
                <a:solidFill>
                  <a:srgbClr val="0000FF"/>
                </a:solidFill>
                <a:latin typeface="+mj-ea"/>
                <a:ea typeface="+mj-ea"/>
              </a:rPr>
              <a:t>L</a:t>
            </a:r>
            <a:r>
              <a:rPr lang="en-US" altLang="ko-KR" sz="1600" b="1" dirty="0">
                <a:latin typeface="+mj-ea"/>
                <a:ea typeface="+mj-ea"/>
              </a:rPr>
              <a:t>anguage)     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827" y="1757021"/>
            <a:ext cx="7235686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latin typeface="+mj-ea"/>
                <a:ea typeface="+mj-ea"/>
              </a:rPr>
              <a:t>자바 코드가 들어가는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표현식을 좀 더 편리하게 사용하기 위해 </a:t>
            </a:r>
            <a:r>
              <a:rPr lang="en-US" altLang="ko-KR" sz="1200" b="1" dirty="0">
                <a:latin typeface="+mj-ea"/>
                <a:ea typeface="+mj-ea"/>
              </a:rPr>
              <a:t>JSP 2.0</a:t>
            </a:r>
            <a:r>
              <a:rPr lang="ko-KR" altLang="en-US" sz="1200" b="1" dirty="0">
                <a:latin typeface="+mj-ea"/>
                <a:ea typeface="+mj-ea"/>
              </a:rPr>
              <a:t>부터 도입된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데이터 출력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437" y="2255534"/>
            <a:ext cx="419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표현 언어의 특징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4827" y="2580033"/>
            <a:ext cx="7235686" cy="199618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기존 표현식보다 편리하게 값을 출력</a:t>
            </a:r>
            <a:endParaRPr lang="en-US" altLang="ko-KR" sz="14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변수와 여러 가지 연산자를 포함</a:t>
            </a:r>
            <a:r>
              <a:rPr lang="ko-KR" altLang="en-US" sz="1400" dirty="0"/>
              <a:t>할 수 있음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</a:t>
            </a:r>
            <a:r>
              <a:rPr lang="en-US" altLang="ko-KR" sz="1400" b="1" dirty="0"/>
              <a:t>JSP</a:t>
            </a:r>
            <a:r>
              <a:rPr lang="ko-KR" altLang="en-US" sz="1400" b="1" dirty="0"/>
              <a:t>의 내장 객체에 저장된 속성 및 자바의 빈 속성도 표현 언어에서 출력할 수 있음</a:t>
            </a:r>
            <a:endParaRPr lang="en-US" altLang="ko-KR" sz="14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표현 언어 자체 내장 객체도 제공됨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JSP </a:t>
            </a:r>
            <a:r>
              <a:rPr lang="ko-KR" altLang="en-US" sz="1400" b="1" dirty="0">
                <a:solidFill>
                  <a:srgbClr val="FF0000"/>
                </a:solidFill>
              </a:rPr>
              <a:t>페이지 생성 시 기본 설정은 표현 언어를 사용할 수 없음으로 되어 </a:t>
            </a:r>
            <a:r>
              <a:rPr lang="ko-KR" altLang="en-US" sz="1400" b="1" dirty="0" err="1">
                <a:solidFill>
                  <a:srgbClr val="FF0000"/>
                </a:solidFill>
              </a:rPr>
              <a:t>있슴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r>
              <a:rPr lang="en-US" altLang="ko-KR" sz="1400" b="1" dirty="0">
                <a:solidFill>
                  <a:srgbClr val="0000FF"/>
                </a:solidFill>
              </a:rPr>
              <a:t>page</a:t>
            </a:r>
            <a:r>
              <a:rPr lang="en-US" altLang="ko-KR" sz="1400" dirty="0"/>
              <a:t> </a:t>
            </a:r>
            <a:r>
              <a:rPr lang="ko-KR" altLang="en-US" sz="1400" b="1" dirty="0" err="1">
                <a:solidFill>
                  <a:srgbClr val="0000FF"/>
                </a:solidFill>
              </a:rPr>
              <a:t>디렉티브</a:t>
            </a:r>
            <a:r>
              <a:rPr lang="ko-KR" altLang="en-US" sz="1400" b="1" dirty="0">
                <a:solidFill>
                  <a:srgbClr val="0000FF"/>
                </a:solidFill>
              </a:rPr>
              <a:t> 태그에서는 반드시 </a:t>
            </a:r>
            <a:r>
              <a:rPr lang="en-US" altLang="ko-KR" sz="1400" b="1" dirty="0">
                <a:solidFill>
                  <a:srgbClr val="FF0000"/>
                </a:solidFill>
              </a:rPr>
              <a:t>isELIgnored = false</a:t>
            </a:r>
            <a:r>
              <a:rPr lang="ko-KR" altLang="en-US" sz="1400" b="1" dirty="0">
                <a:solidFill>
                  <a:srgbClr val="FF0000"/>
                </a:solidFill>
              </a:rPr>
              <a:t>로 설정해야 </a:t>
            </a:r>
            <a:r>
              <a:rPr lang="ko-KR" altLang="en-US" sz="1400" dirty="0"/>
              <a:t>함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437" y="4836214"/>
            <a:ext cx="419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표현 언어의 형식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4827" y="5148478"/>
            <a:ext cx="7266020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${</a:t>
            </a:r>
            <a:r>
              <a:rPr lang="ko-KR" altLang="en-US" b="1" dirty="0">
                <a:solidFill>
                  <a:srgbClr val="C00000"/>
                </a:solidFill>
              </a:rPr>
              <a:t>표현식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/>
              <a:t>or </a:t>
            </a:r>
            <a:r>
              <a:rPr lang="ko-KR" altLang="en-US" b="1" dirty="0">
                <a:solidFill>
                  <a:srgbClr val="C00000"/>
                </a:solidFill>
              </a:rPr>
              <a:t>값</a:t>
            </a:r>
            <a:r>
              <a:rPr lang="en-US" altLang="ko-KR" b="1" dirty="0"/>
              <a:t>}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D5FD6-D433-42BF-AF70-B4CE3D69BA26}"/>
              </a:ext>
            </a:extLst>
          </p:cNvPr>
          <p:cNvSpPr txBox="1"/>
          <p:nvPr/>
        </p:nvSpPr>
        <p:spPr>
          <a:xfrm>
            <a:off x="4486274" y="1234455"/>
            <a:ext cx="333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표현식</a:t>
            </a:r>
            <a:r>
              <a:rPr lang="en-US" altLang="ko-KR" dirty="0"/>
              <a:t>: &lt;%=</a:t>
            </a:r>
            <a:r>
              <a:rPr lang="ko-KR" altLang="en-US" dirty="0"/>
              <a:t>값 </a:t>
            </a:r>
            <a:r>
              <a:rPr lang="en-US" altLang="ko-KR" dirty="0"/>
              <a:t>%&gt;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97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14.2.2 param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객체 사용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5252" y="1829804"/>
            <a:ext cx="7768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WebContent </a:t>
            </a:r>
            <a:r>
              <a:rPr lang="ko-KR" altLang="en-US" sz="1200" dirty="0">
                <a:latin typeface="+mj-ea"/>
                <a:ea typeface="+mj-ea"/>
              </a:rPr>
              <a:t>폴더 하위에 </a:t>
            </a:r>
            <a:r>
              <a:rPr lang="en-US" altLang="ko-KR" sz="1200" dirty="0">
                <a:latin typeface="+mj-ea"/>
                <a:ea typeface="+mj-ea"/>
              </a:rPr>
              <a:t>test01 </a:t>
            </a:r>
            <a:r>
              <a:rPr lang="ko-KR" altLang="en-US" sz="1200" dirty="0">
                <a:latin typeface="+mj-ea"/>
                <a:ea typeface="+mj-ea"/>
              </a:rPr>
              <a:t>폴더를 생성한 후 다음과 같이 여러 개의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파일을 준비합니다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533" y="2106803"/>
            <a:ext cx="2171700" cy="4591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895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287" y="1530626"/>
            <a:ext cx="711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memberForm.jsp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10" y="1807625"/>
            <a:ext cx="6577679" cy="28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2331" y="4561491"/>
            <a:ext cx="16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...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8622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480930"/>
            <a:ext cx="7444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member1.jsp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441" y="1757929"/>
            <a:ext cx="6306586" cy="49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19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8" y="1592007"/>
            <a:ext cx="6385685" cy="425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F7EE94-FD28-435A-9535-D803D29C749C}"/>
              </a:ext>
            </a:extLst>
          </p:cNvPr>
          <p:cNvSpPr/>
          <p:nvPr/>
        </p:nvSpPr>
        <p:spPr>
          <a:xfrm>
            <a:off x="1324274" y="3602182"/>
            <a:ext cx="2499581" cy="1376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19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40565"/>
            <a:ext cx="7833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http:localhost:8090/pro14/test01/memberForm.jsp</a:t>
            </a:r>
            <a:r>
              <a:rPr lang="ko-KR" altLang="en-US" sz="1200" dirty="0">
                <a:latin typeface="+mj-ea"/>
                <a:ea typeface="+mj-ea"/>
              </a:rPr>
              <a:t>로 요청하여 회원 정보를 입력하고 가입하기를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08" y="1817564"/>
            <a:ext cx="3696928" cy="3588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19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922" y="1570383"/>
            <a:ext cx="7444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실행 결과를 보면 회원 정보가 두 번 출력된 것을 알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2" y="1847382"/>
            <a:ext cx="5819775" cy="1962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8792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14.2.3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requestScope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 사용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888435"/>
            <a:ext cx="788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회원 가입창인 </a:t>
            </a:r>
            <a:r>
              <a:rPr lang="en-US" altLang="ko-KR" sz="1200" dirty="0">
                <a:latin typeface="+mj-ea"/>
                <a:ea typeface="+mj-ea"/>
              </a:rPr>
              <a:t>memberForm.jsp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action </a:t>
            </a:r>
            <a:r>
              <a:rPr lang="ko-KR" altLang="en-US" sz="1200" dirty="0">
                <a:latin typeface="+mj-ea"/>
                <a:ea typeface="+mj-ea"/>
              </a:rPr>
              <a:t>속성을 </a:t>
            </a:r>
            <a:r>
              <a:rPr lang="en-US" altLang="ko-KR" sz="1200" dirty="0">
                <a:latin typeface="+mj-ea"/>
                <a:ea typeface="+mj-ea"/>
              </a:rPr>
              <a:t>forward.jsp</a:t>
            </a:r>
            <a:r>
              <a:rPr lang="ko-KR" altLang="en-US" sz="1200" dirty="0">
                <a:latin typeface="+mj-ea"/>
                <a:ea typeface="+mj-ea"/>
              </a:rPr>
              <a:t>로 수정하고 회원 정보를 입력한 후 </a:t>
            </a:r>
            <a:r>
              <a:rPr lang="en-US" altLang="ko-KR" sz="1200" dirty="0">
                <a:latin typeface="+mj-ea"/>
                <a:ea typeface="+mj-ea"/>
              </a:rPr>
              <a:t>forward.jsp</a:t>
            </a:r>
            <a:r>
              <a:rPr lang="ko-KR" altLang="en-US" sz="1200" dirty="0">
                <a:latin typeface="+mj-ea"/>
                <a:ea typeface="+mj-ea"/>
              </a:rPr>
              <a:t>로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 전송합니다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97939" y="2374156"/>
            <a:ext cx="4288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&lt;form method="post" </a:t>
            </a:r>
            <a:r>
              <a:rPr lang="en-US" altLang="ko-KR" sz="1200" b="1" dirty="0">
                <a:solidFill>
                  <a:srgbClr val="C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action=/pro14/test01/</a:t>
            </a:r>
            <a:r>
              <a:rPr lang="en-US" altLang="ko-KR" sz="1200" b="1" dirty="0" err="1">
                <a:solidFill>
                  <a:srgbClr val="C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forward.jsp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"&gt;</a:t>
            </a:r>
            <a:endParaRPr lang="ko-KR" altLang="en-US" sz="1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983" y="2794191"/>
            <a:ext cx="7215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forward.jsp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9" y="3071190"/>
            <a:ext cx="5879331" cy="3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E909A8-2B41-4DAE-9673-5DE91A9DA491}"/>
              </a:ext>
            </a:extLst>
          </p:cNvPr>
          <p:cNvSpPr/>
          <p:nvPr/>
        </p:nvSpPr>
        <p:spPr>
          <a:xfrm>
            <a:off x="1205938" y="5800436"/>
            <a:ext cx="5462717" cy="628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18E58E-8BE2-4F88-A1F4-6648615F9730}"/>
              </a:ext>
            </a:extLst>
          </p:cNvPr>
          <p:cNvSpPr/>
          <p:nvPr/>
        </p:nvSpPr>
        <p:spPr>
          <a:xfrm>
            <a:off x="1227247" y="3766394"/>
            <a:ext cx="5736970" cy="833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967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2" y="1530627"/>
            <a:ext cx="6967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member2.jsp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43620" y="1807626"/>
            <a:ext cx="6276354" cy="4555938"/>
            <a:chOff x="834887" y="1867569"/>
            <a:chExt cx="6276354" cy="455593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87" y="1867569"/>
              <a:ext cx="6276354" cy="292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763" y="4771819"/>
              <a:ext cx="6202846" cy="165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C6FAFF-BC46-4D13-8A2C-0FEC6866CCF0}"/>
              </a:ext>
            </a:extLst>
          </p:cNvPr>
          <p:cNvSpPr/>
          <p:nvPr/>
        </p:nvSpPr>
        <p:spPr>
          <a:xfrm>
            <a:off x="1489382" y="4288317"/>
            <a:ext cx="5462717" cy="1567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9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6" y="1550504"/>
            <a:ext cx="8060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http://localhost:8090/pro14/test01/memberForm.jsp</a:t>
            </a:r>
            <a:r>
              <a:rPr lang="ko-KR" altLang="en-US" sz="1200" dirty="0">
                <a:latin typeface="+mj-ea"/>
                <a:ea typeface="+mj-ea"/>
              </a:rPr>
              <a:t>로 다시 요청하여 회원 가입창에 회원 정보를 입력하고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가입하기를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861" y="4810539"/>
            <a:ext cx="7513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회원 가입창에서 회원 정보와 함께 </a:t>
            </a:r>
            <a:r>
              <a:rPr lang="en-US" altLang="ko-KR" sz="1200" dirty="0">
                <a:latin typeface="+mj-ea"/>
                <a:ea typeface="+mj-ea"/>
              </a:rPr>
              <a:t>forward.jsp</a:t>
            </a:r>
            <a:r>
              <a:rPr lang="ko-KR" altLang="en-US" sz="1200" dirty="0">
                <a:latin typeface="+mj-ea"/>
                <a:ea typeface="+mj-ea"/>
              </a:rPr>
              <a:t>에서 </a:t>
            </a:r>
            <a:r>
              <a:rPr lang="en-US" altLang="ko-KR" sz="1200" dirty="0">
                <a:latin typeface="+mj-ea"/>
                <a:ea typeface="+mj-ea"/>
              </a:rPr>
              <a:t>request </a:t>
            </a:r>
            <a:r>
              <a:rPr lang="ko-KR" altLang="en-US" sz="1200" dirty="0">
                <a:latin typeface="+mj-ea"/>
                <a:ea typeface="+mj-ea"/>
              </a:rPr>
              <a:t>객체에 바인딩한 주소도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050" name="Picture 2" descr="C:\leebs\JSP\길벗 피드백\종이원고 수정 사항\13-29장\14장\그림14-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516" y="1912777"/>
            <a:ext cx="2490787" cy="27620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421" y="5191126"/>
            <a:ext cx="5225613" cy="1338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496339" y="6082748"/>
            <a:ext cx="964096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9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14.2.4 pageContext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 사용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888435"/>
            <a:ext cx="7205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login.jsp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81" y="2165434"/>
            <a:ext cx="6411141" cy="460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99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언어에서 사용되는 자료형과 연산자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59711"/>
              </p:ext>
            </p:extLst>
          </p:nvPr>
        </p:nvGraphicFramePr>
        <p:xfrm>
          <a:off x="818322" y="2242060"/>
          <a:ext cx="7242312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5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ko-KR" altLang="en-US" sz="14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true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false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값을 가집니다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정수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0~9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이루어진 값을 가지고 음수인 경우 마이너스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(-)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 붙습니다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0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실수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소수점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(.)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사용할 수 있고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1.4e5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같이 지수형으로 표현할 수 있습니다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따옴표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('hello’ 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또는 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"hello")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같이 사용됩니다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null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가집니다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5496" y="1908313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표현 언어에서 사용되는 자료형</a:t>
            </a:r>
          </a:p>
        </p:txBody>
      </p:sp>
    </p:spTree>
    <p:extLst>
      <p:ext uri="{BB962C8B-B14F-4D97-AF65-F5344CB8AC3E}">
        <p14:creationId xmlns:p14="http://schemas.microsoft.com/office/powerpoint/2010/main" val="2163650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2" y="1655855"/>
            <a:ext cx="6492943" cy="103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8169" y="2862470"/>
            <a:ext cx="7673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http://localhost:8090/pro14/test01/login.jsp</a:t>
            </a:r>
            <a:r>
              <a:rPr lang="ko-KR" altLang="en-US" sz="1200" dirty="0">
                <a:latin typeface="+mj-ea"/>
                <a:ea typeface="+mj-ea"/>
              </a:rPr>
              <a:t>로 로그인창을 요청하여 회원가입하기를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3074" name="Picture 2" descr="C:\leebs\JSP\길벗 피드백\종이원고 수정 사항\13-29장\14장\그림14-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22" y="3139469"/>
            <a:ext cx="4003181" cy="24656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059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983" y="1490870"/>
            <a:ext cx="7563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회원 가입창으로 이동합니다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098" name="Picture 2" descr="C:\leebs\JSP\길벗 피드백\종이원고 수정 사항\13-29장\14장\그림14-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57" y="1780240"/>
            <a:ext cx="2864108" cy="2870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059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14.2.5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 사용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8" y="1977887"/>
            <a:ext cx="206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bean</a:t>
            </a:r>
            <a:r>
              <a:rPr lang="ko-KR" altLang="en-US" sz="1200" b="1" dirty="0"/>
              <a:t> 속성 접근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948" y="2246532"/>
            <a:ext cx="7096539" cy="46166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${</a:t>
            </a:r>
            <a:r>
              <a:rPr lang="ko-KR" altLang="en-US" sz="2400" b="1" dirty="0" err="1"/>
              <a:t>빈이름</a:t>
            </a:r>
            <a:r>
              <a:rPr lang="en-US" altLang="ko-KR" sz="2400" b="1" dirty="0"/>
              <a:t>.</a:t>
            </a:r>
            <a:r>
              <a:rPr lang="ko-KR" altLang="en-US" sz="2400" b="1" dirty="0">
                <a:solidFill>
                  <a:srgbClr val="C00000"/>
                </a:solidFill>
              </a:rPr>
              <a:t>필드이름</a:t>
            </a:r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5618" y="3130826"/>
            <a:ext cx="206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빈 속성 접근 실습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34277" y="3463931"/>
            <a:ext cx="6987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memberForm.jsp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action </a:t>
            </a:r>
            <a:r>
              <a:rPr lang="ko-KR" altLang="en-US" sz="1200" dirty="0">
                <a:latin typeface="+mj-ea"/>
                <a:ea typeface="+mj-ea"/>
              </a:rPr>
              <a:t>값을 </a:t>
            </a:r>
            <a:r>
              <a:rPr lang="en-US" altLang="ko-KR" sz="1200" dirty="0">
                <a:latin typeface="+mj-ea"/>
                <a:ea typeface="+mj-ea"/>
              </a:rPr>
              <a:t>member3.jsp</a:t>
            </a:r>
            <a:r>
              <a:rPr lang="ko-KR" altLang="en-US" sz="1200" dirty="0">
                <a:latin typeface="+mj-ea"/>
                <a:ea typeface="+mj-ea"/>
              </a:rPr>
              <a:t>로 수정합니다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2333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500809"/>
            <a:ext cx="742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member3.jsp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1777807"/>
            <a:ext cx="6578876" cy="353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2513" y="5198168"/>
            <a:ext cx="2315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...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5197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31" y="1600633"/>
            <a:ext cx="6667086" cy="362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FBB605-F4A3-4EB1-A26B-6FFD566071D0}"/>
              </a:ext>
            </a:extLst>
          </p:cNvPr>
          <p:cNvSpPr/>
          <p:nvPr/>
        </p:nvSpPr>
        <p:spPr>
          <a:xfrm>
            <a:off x="1621572" y="2983346"/>
            <a:ext cx="4954719" cy="142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08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9576" y="1366132"/>
            <a:ext cx="795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http://localhost:8090/pro14/test01/memberForm.jsp</a:t>
            </a:r>
            <a:r>
              <a:rPr lang="ko-KR" altLang="en-US" sz="1200" dirty="0">
                <a:latin typeface="+mj-ea"/>
                <a:ea typeface="+mj-ea"/>
              </a:rPr>
              <a:t>로 요청하여 회원 가입창에서 회원 정보를 입력한 후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가입하기를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576" y="4692365"/>
            <a:ext cx="7484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빈에 저장된 회원 정보를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122" name="Picture 2" descr="C:\leebs\JSP\길벗 피드백\종이원고 수정 사항\13-29장\14장\그림14-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72" y="1748667"/>
            <a:ext cx="2577835" cy="27150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7632" y="4969364"/>
            <a:ext cx="5178287" cy="1202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4208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14.2.6 Collection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 사용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987826"/>
            <a:ext cx="6033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Collection </a:t>
            </a:r>
            <a:r>
              <a:rPr lang="ko-KR" altLang="en-US" sz="1200" b="1" dirty="0">
                <a:latin typeface="+mj-ea"/>
                <a:ea typeface="+mj-ea"/>
              </a:rPr>
              <a:t>객체 접근 형식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00296" y="2235295"/>
            <a:ext cx="6924778" cy="369332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${</a:t>
            </a:r>
            <a:r>
              <a:rPr lang="en-US" altLang="ko-KR" b="1" dirty="0"/>
              <a:t>Collection</a:t>
            </a:r>
            <a:r>
              <a:rPr lang="ko-KR" altLang="en-US" b="1" dirty="0"/>
              <a:t>객체이름</a:t>
            </a:r>
            <a:r>
              <a:rPr lang="en-US" altLang="ko-KR" b="1" dirty="0">
                <a:solidFill>
                  <a:srgbClr val="C00000"/>
                </a:solidFill>
              </a:rPr>
              <a:t>[index].</a:t>
            </a:r>
            <a:r>
              <a:rPr lang="ko-KR" altLang="en-US" b="1" dirty="0">
                <a:solidFill>
                  <a:srgbClr val="C00000"/>
                </a:solidFill>
              </a:rPr>
              <a:t>속성이름 </a:t>
            </a:r>
            <a:r>
              <a:rPr lang="en-US" altLang="ko-KR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0418" y="2673626"/>
            <a:ext cx="610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Index     :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Collection</a:t>
            </a:r>
            <a:r>
              <a:rPr lang="ko-KR" altLang="en-US" sz="1400" dirty="0">
                <a:latin typeface="+mj-ea"/>
                <a:ea typeface="+mj-ea"/>
              </a:rPr>
              <a:t>에 저장된 순서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/>
              <a:t>속성이름</a:t>
            </a:r>
            <a:r>
              <a:rPr lang="en-US" altLang="ko-KR" sz="1400" dirty="0"/>
              <a:t>:  VO </a:t>
            </a:r>
            <a:r>
              <a:rPr lang="ko-KR" altLang="en-US" sz="1400" dirty="0"/>
              <a:t>객체의 변수이름 또는 입력페이지의 </a:t>
            </a:r>
            <a:r>
              <a:rPr lang="en-US" altLang="ko-KR" sz="1400" dirty="0"/>
              <a:t>input</a:t>
            </a:r>
            <a:r>
              <a:rPr lang="ko-KR" altLang="en-US" sz="1400" dirty="0"/>
              <a:t>란 이름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3568148"/>
            <a:ext cx="6033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Collection </a:t>
            </a:r>
            <a:r>
              <a:rPr lang="ko-KR" altLang="en-US" sz="1200" b="1" dirty="0">
                <a:latin typeface="+mj-ea"/>
                <a:ea typeface="+mj-ea"/>
              </a:rPr>
              <a:t>객체 접근 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00296" y="3998699"/>
            <a:ext cx="7956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memberForm.jsp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action </a:t>
            </a:r>
            <a:r>
              <a:rPr lang="ko-KR" altLang="en-US" sz="1200" dirty="0">
                <a:latin typeface="+mj-ea"/>
                <a:ea typeface="+mj-ea"/>
              </a:rPr>
              <a:t>값을 </a:t>
            </a:r>
            <a:r>
              <a:rPr lang="en-US" altLang="ko-KR" sz="1200" dirty="0">
                <a:latin typeface="+mj-ea"/>
                <a:ea typeface="+mj-ea"/>
              </a:rPr>
              <a:t>member4.jsp</a:t>
            </a:r>
            <a:r>
              <a:rPr lang="ko-KR" altLang="en-US" sz="1200" dirty="0">
                <a:latin typeface="+mj-ea"/>
                <a:ea typeface="+mj-ea"/>
              </a:rPr>
              <a:t>로 수정합니다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7102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520687"/>
            <a:ext cx="737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member4.jsp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34832" y="1797686"/>
            <a:ext cx="6336403" cy="4814539"/>
            <a:chOff x="1234832" y="1834685"/>
            <a:chExt cx="6336403" cy="4814539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832" y="1834685"/>
              <a:ext cx="6336403" cy="4537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324274" y="6372225"/>
              <a:ext cx="27010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20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90729" y="1474744"/>
            <a:ext cx="6467889" cy="5116000"/>
            <a:chOff x="819865" y="1584075"/>
            <a:chExt cx="6467889" cy="5116000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133" y="1584075"/>
              <a:ext cx="5840895" cy="2965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865" y="4529345"/>
              <a:ext cx="6467889" cy="217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420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540565"/>
            <a:ext cx="734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http://localhost:8090/pro14/test01/memberForm.jsp</a:t>
            </a:r>
            <a:r>
              <a:rPr lang="ko-KR" altLang="en-US" sz="1200" dirty="0">
                <a:latin typeface="+mj-ea"/>
                <a:ea typeface="+mj-ea"/>
              </a:rPr>
              <a:t>로 요청하여 회원 정보를 입력한 후 전송합니다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617" y="4826364"/>
            <a:ext cx="736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ArrayList</a:t>
            </a:r>
            <a:r>
              <a:rPr lang="ko-KR" altLang="en-US" sz="1200" dirty="0">
                <a:latin typeface="+mj-ea"/>
                <a:ea typeface="+mj-ea"/>
              </a:rPr>
              <a:t>에 저장된 회원 정보를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146" name="Picture 2" descr="C:\leebs\JSP\길벗 피드백\종이원고 수정 사항\13-29장\14장\그림14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538" y="1817564"/>
            <a:ext cx="2553166" cy="28312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0317" y="5125589"/>
            <a:ext cx="4695617" cy="131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42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219940"/>
            <a:ext cx="598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표현 언어의 여러가지 연산자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73429"/>
              </p:ext>
            </p:extLst>
          </p:nvPr>
        </p:nvGraphicFramePr>
        <p:xfrm>
          <a:off x="581891" y="1520689"/>
          <a:ext cx="8015844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9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연산자 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4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산술 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덧셈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965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뺄셈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곱셈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div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나눗셈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나머지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 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==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eq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두 값이 같은지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!=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값이 다른지 비교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258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값이 다른 값보다 작은지 비교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gt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값이 다른 값보다 큰지 비교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738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값이 다른 값보다 작거나 같은지 비교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254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&gt;=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값이 다른 값보다 크거나 같은지 비교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136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논리 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&amp;&amp;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and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논리곱 연산을 합니다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or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논리합 연산을 합니다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!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또는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not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부정 연산을 수행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empty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</a:rPr>
                        <a:t>연산자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empty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</a:rPr>
                        <a:t> &lt;</a:t>
                      </a:r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null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이거나 빈 문자열이면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 반환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99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 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수식</a:t>
                      </a:r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&gt; ? &lt;</a:t>
                      </a:r>
                      <a:r>
                        <a:rPr lang="ko-KR" altLang="en-US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1&gt; : &lt;</a:t>
                      </a:r>
                      <a:r>
                        <a:rPr lang="ko-KR" altLang="en-US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2&gt;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수식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의 결과값이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1&gt;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false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2&gt;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를 반환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361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14.2.7 HashMap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7952" y="1918382"/>
            <a:ext cx="3097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HashMap</a:t>
            </a:r>
            <a:r>
              <a:rPr lang="ko-KR" altLang="en-US" sz="1200" dirty="0">
                <a:latin typeface="+mj-ea"/>
                <a:ea typeface="+mj-ea"/>
              </a:rPr>
              <a:t>에 저장된 객체에 접근하는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339" y="2224194"/>
            <a:ext cx="6919735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${HashMap</a:t>
            </a:r>
            <a:r>
              <a:rPr lang="ko-KR" altLang="en-US" b="1" dirty="0"/>
              <a:t>객체이름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ko-KR" altLang="en-US" b="1" dirty="0">
                <a:solidFill>
                  <a:srgbClr val="C00000"/>
                </a:solidFill>
              </a:rPr>
              <a:t>키이름</a:t>
            </a:r>
            <a:r>
              <a:rPr lang="en-US" altLang="ko-KR" b="1" dirty="0"/>
              <a:t>}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05339" y="3060603"/>
            <a:ext cx="7295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memberForm.jsp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action </a:t>
            </a:r>
            <a:r>
              <a:rPr lang="ko-KR" altLang="en-US" sz="1200" dirty="0">
                <a:latin typeface="+mj-ea"/>
                <a:ea typeface="+mj-ea"/>
              </a:rPr>
              <a:t>값을 </a:t>
            </a:r>
            <a:r>
              <a:rPr lang="en-US" altLang="ko-KR" sz="1200" dirty="0">
                <a:latin typeface="+mj-ea"/>
                <a:ea typeface="+mj-ea"/>
              </a:rPr>
              <a:t>member5.jsp</a:t>
            </a:r>
            <a:r>
              <a:rPr lang="ko-KR" altLang="en-US" sz="1200" dirty="0">
                <a:latin typeface="+mj-ea"/>
                <a:ea typeface="+mj-ea"/>
              </a:rPr>
              <a:t>로 수정합니다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E7D83-C328-43FE-8E05-CBA87AE2CCAD}"/>
              </a:ext>
            </a:extLst>
          </p:cNvPr>
          <p:cNvSpPr txBox="1"/>
          <p:nvPr/>
        </p:nvSpPr>
        <p:spPr>
          <a:xfrm>
            <a:off x="767951" y="4349527"/>
            <a:ext cx="6919735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${HashMap</a:t>
            </a:r>
            <a:r>
              <a:rPr lang="ko-KR" altLang="en-US" b="1" dirty="0"/>
              <a:t>객체이름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en-US" altLang="ko-KR" b="1" dirty="0" err="1">
                <a:solidFill>
                  <a:srgbClr val="C00000"/>
                </a:solidFill>
              </a:rPr>
              <a:t>ArrayList</a:t>
            </a:r>
            <a:r>
              <a:rPr lang="ko-KR" altLang="en-US" b="1" dirty="0">
                <a:solidFill>
                  <a:srgbClr val="C00000"/>
                </a:solidFill>
              </a:rPr>
              <a:t>객체이름</a:t>
            </a:r>
            <a:r>
              <a:rPr lang="en-US" altLang="ko-KR" b="1" dirty="0">
                <a:solidFill>
                  <a:srgbClr val="C00000"/>
                </a:solidFill>
              </a:rPr>
              <a:t>[</a:t>
            </a:r>
            <a:r>
              <a:rPr lang="ko-KR" altLang="en-US" b="1" dirty="0">
                <a:solidFill>
                  <a:srgbClr val="C00000"/>
                </a:solidFill>
              </a:rPr>
              <a:t>인덱스</a:t>
            </a:r>
            <a:r>
              <a:rPr lang="en-US" altLang="ko-KR" b="1" dirty="0">
                <a:solidFill>
                  <a:srgbClr val="C00000"/>
                </a:solidFill>
              </a:rPr>
              <a:t>].</a:t>
            </a:r>
            <a:r>
              <a:rPr lang="ko-KR" altLang="en-US" b="1" dirty="0" err="1">
                <a:solidFill>
                  <a:srgbClr val="C00000"/>
                </a:solidFill>
              </a:rPr>
              <a:t>빈객체의필드명</a:t>
            </a:r>
            <a:r>
              <a:rPr lang="en-US" altLang="ko-KR" b="1" dirty="0"/>
              <a:t>}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D4124-E98B-46B6-87A1-5249BBC72C7D}"/>
              </a:ext>
            </a:extLst>
          </p:cNvPr>
          <p:cNvSpPr txBox="1"/>
          <p:nvPr/>
        </p:nvSpPr>
        <p:spPr>
          <a:xfrm>
            <a:off x="767952" y="3520399"/>
            <a:ext cx="6919735" cy="64633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HashMap</a:t>
            </a:r>
            <a:r>
              <a:rPr lang="ko-KR" altLang="en-US" b="1" dirty="0"/>
              <a:t>객체에</a:t>
            </a:r>
            <a:r>
              <a:rPr lang="en-US" altLang="ko-KR" b="1" dirty="0"/>
              <a:t>, </a:t>
            </a:r>
            <a:r>
              <a:rPr lang="en-US" altLang="ko-KR" b="1" dirty="0" err="1">
                <a:solidFill>
                  <a:srgbClr val="C00000"/>
                </a:solidFill>
              </a:rPr>
              <a:t>ArrayList</a:t>
            </a:r>
            <a:r>
              <a:rPr lang="ko-KR" altLang="en-US" b="1" dirty="0">
                <a:solidFill>
                  <a:srgbClr val="C00000"/>
                </a:solidFill>
              </a:rPr>
              <a:t>객체가 있고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ArrayList</a:t>
            </a:r>
            <a:r>
              <a:rPr lang="ko-KR" altLang="en-US" b="1" dirty="0">
                <a:solidFill>
                  <a:srgbClr val="C00000"/>
                </a:solidFill>
              </a:rPr>
              <a:t>객체에 빈 객체가 있는 경우</a:t>
            </a:r>
            <a:r>
              <a:rPr lang="en-US" altLang="ko-KR" b="1" dirty="0">
                <a:solidFill>
                  <a:srgbClr val="C00000"/>
                </a:solidFill>
              </a:rPr>
              <a:t>,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7077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321" y="1342430"/>
            <a:ext cx="717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member5.jsp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34734" y="1619429"/>
            <a:ext cx="6071032" cy="5009971"/>
            <a:chOff x="668320" y="1619428"/>
            <a:chExt cx="6827731" cy="576313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20" y="1619428"/>
              <a:ext cx="6827731" cy="421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29" y="5834267"/>
              <a:ext cx="5841310" cy="154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6518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24274" y="1476345"/>
            <a:ext cx="5820603" cy="4235079"/>
            <a:chOff x="795217" y="1371600"/>
            <a:chExt cx="5820603" cy="423507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217" y="1581092"/>
              <a:ext cx="5820603" cy="4025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152939" y="1371600"/>
              <a:ext cx="1848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518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500809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http://localhost:8090/pro14/test01/memberForm.jsp</a:t>
            </a:r>
            <a:r>
              <a:rPr lang="ko-KR" altLang="en-US" sz="1200" dirty="0">
                <a:latin typeface="+mj-ea"/>
                <a:ea typeface="+mj-ea"/>
              </a:rPr>
              <a:t>로 요청하여 회원 정보를 입력한 후 가입하기를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5678" y="4800743"/>
            <a:ext cx="7792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HashMap</a:t>
            </a:r>
            <a:r>
              <a:rPr lang="ko-KR" altLang="en-US" sz="1200" dirty="0">
                <a:latin typeface="+mj-ea"/>
                <a:ea typeface="+mj-ea"/>
              </a:rPr>
              <a:t>에 저장된 회원 정보를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170" name="Picture 2" descr="C:\leebs\JSP\길벗 피드백\종이원고 수정 사항\13-29장\14장\그림14-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265" y="1813387"/>
            <a:ext cx="2694195" cy="28376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6901" y="5197012"/>
            <a:ext cx="5059017" cy="1175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6518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37218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14.2.8 has-a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관계 빈 사용 실습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상속이 아닙니다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포함관계를 의미합니다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4826" y="1928547"/>
            <a:ext cx="5893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has-a </a:t>
            </a:r>
            <a:r>
              <a:rPr lang="ko-KR" altLang="en-US" sz="1200" b="1" dirty="0">
                <a:latin typeface="+mj-ea"/>
                <a:ea typeface="+mj-ea"/>
              </a:rPr>
              <a:t>관계 빈 속성 접근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6404" y="2205546"/>
            <a:ext cx="67112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${</a:t>
            </a:r>
            <a:r>
              <a:rPr lang="ko-KR" altLang="en-US" b="1" dirty="0">
                <a:latin typeface="+mj-ea"/>
                <a:ea typeface="+mj-ea"/>
              </a:rPr>
              <a:t>부모빈이름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r>
              <a:rPr lang="ko-KR" altLang="en-US" b="1" dirty="0">
                <a:solidFill>
                  <a:srgbClr val="0000FF"/>
                </a:solidFill>
                <a:latin typeface="+mj-ea"/>
                <a:ea typeface="+mj-ea"/>
              </a:rPr>
              <a:t>자식속성이름</a:t>
            </a:r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.</a:t>
            </a:r>
            <a:r>
              <a:rPr lang="ko-KR" altLang="en-US" b="1" dirty="0">
                <a:solidFill>
                  <a:srgbClr val="C00000"/>
                </a:solidFill>
                <a:latin typeface="+mj-ea"/>
                <a:ea typeface="+mj-ea"/>
              </a:rPr>
              <a:t>속성이름</a:t>
            </a:r>
            <a:r>
              <a:rPr lang="en-US" altLang="ko-KR" b="1" dirty="0">
                <a:latin typeface="+mj-ea"/>
                <a:ea typeface="+mj-ea"/>
              </a:rPr>
              <a:t>}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4826" y="2872764"/>
            <a:ext cx="5893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has-a </a:t>
            </a:r>
            <a:r>
              <a:rPr lang="ko-KR" altLang="en-US" sz="1200" b="1" dirty="0">
                <a:latin typeface="+mj-ea"/>
                <a:ea typeface="+mj-ea"/>
              </a:rPr>
              <a:t>관계 빈 속성 접근 실습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404" y="3260033"/>
            <a:ext cx="8078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sec01.ex02 </a:t>
            </a:r>
            <a:r>
              <a:rPr lang="ko-KR" altLang="en-US" sz="1200" dirty="0">
                <a:latin typeface="+mj-ea"/>
                <a:ea typeface="+mj-ea"/>
              </a:rPr>
              <a:t>패키지를 만들고 </a:t>
            </a:r>
            <a:r>
              <a:rPr lang="en-US" altLang="ko-KR" sz="1200" dirty="0">
                <a:latin typeface="+mj-ea"/>
                <a:ea typeface="+mj-ea"/>
              </a:rPr>
              <a:t>MemberBean </a:t>
            </a:r>
            <a:r>
              <a:rPr lang="ko-KR" altLang="en-US" sz="1200" dirty="0">
                <a:latin typeface="+mj-ea"/>
                <a:ea typeface="+mj-ea"/>
              </a:rPr>
              <a:t>클래스와 </a:t>
            </a:r>
            <a:r>
              <a:rPr lang="en-US" altLang="ko-KR" sz="1200" dirty="0">
                <a:latin typeface="+mj-ea"/>
                <a:ea typeface="+mj-ea"/>
              </a:rPr>
              <a:t>Address </a:t>
            </a:r>
            <a:r>
              <a:rPr lang="ko-KR" altLang="en-US" sz="1200" dirty="0">
                <a:latin typeface="+mj-ea"/>
                <a:ea typeface="+mj-ea"/>
              </a:rPr>
              <a:t>클래스를 준비합니다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3064" y="3698598"/>
            <a:ext cx="2257425" cy="1885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1740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441721-FDF5-4C4B-9799-A594E0249A0D}"/>
              </a:ext>
            </a:extLst>
          </p:cNvPr>
          <p:cNvGrpSpPr/>
          <p:nvPr/>
        </p:nvGrpSpPr>
        <p:grpSpPr>
          <a:xfrm>
            <a:off x="745435" y="2693090"/>
            <a:ext cx="7653130" cy="2635320"/>
            <a:chOff x="745435" y="1540565"/>
            <a:chExt cx="7653130" cy="2635320"/>
          </a:xfrm>
        </p:grpSpPr>
        <p:sp>
          <p:nvSpPr>
            <p:cNvPr id="3" name="TextBox 2"/>
            <p:cNvSpPr txBox="1"/>
            <p:nvPr/>
          </p:nvSpPr>
          <p:spPr>
            <a:xfrm>
              <a:off x="745435" y="1540565"/>
              <a:ext cx="7653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3. </a:t>
              </a:r>
              <a:r>
                <a:rPr lang="ko-KR" altLang="en-US" sz="1200" dirty="0">
                  <a:latin typeface="+mj-ea"/>
                  <a:ea typeface="+mj-ea"/>
                </a:rPr>
                <a:t>회원의 거주 도시와 우편번호를 저장하는 자식 클래스 </a:t>
              </a:r>
              <a:r>
                <a:rPr lang="en-US" altLang="ko-KR" sz="1200" dirty="0">
                  <a:latin typeface="+mj-ea"/>
                  <a:ea typeface="+mj-ea"/>
                </a:rPr>
                <a:t>Address</a:t>
              </a:r>
              <a:r>
                <a:rPr lang="ko-KR" altLang="en-US" sz="1200" dirty="0">
                  <a:latin typeface="+mj-ea"/>
                  <a:ea typeface="+mj-ea"/>
                </a:rPr>
                <a:t>를 다음과 같이 작성합니다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35" y="1896567"/>
              <a:ext cx="6494187" cy="2279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A9C055-379F-43CF-8593-C4E292B77F28}"/>
              </a:ext>
            </a:extLst>
          </p:cNvPr>
          <p:cNvSpPr txBox="1"/>
          <p:nvPr/>
        </p:nvSpPr>
        <p:spPr>
          <a:xfrm>
            <a:off x="745435" y="1853460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memberForm.jsp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action </a:t>
            </a:r>
            <a:r>
              <a:rPr lang="ko-KR" altLang="en-US" sz="1200" dirty="0">
                <a:latin typeface="+mj-ea"/>
                <a:ea typeface="+mj-ea"/>
              </a:rPr>
              <a:t>값을 </a:t>
            </a:r>
            <a:r>
              <a:rPr lang="en-US" altLang="ko-KR" sz="1200" dirty="0">
                <a:latin typeface="+mj-ea"/>
                <a:ea typeface="+mj-ea"/>
              </a:rPr>
              <a:t>member6.jsp</a:t>
            </a:r>
            <a:r>
              <a:rPr lang="ko-KR" altLang="en-US" sz="1200" dirty="0">
                <a:latin typeface="+mj-ea"/>
                <a:ea typeface="+mj-ea"/>
              </a:rPr>
              <a:t>로 수정합니다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328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4278" y="1560443"/>
            <a:ext cx="679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MemberBean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50351" y="1887139"/>
            <a:ext cx="6358650" cy="3793709"/>
            <a:chOff x="934278" y="1935990"/>
            <a:chExt cx="6358650" cy="3793709"/>
          </a:xfrm>
        </p:grpSpPr>
        <p:pic>
          <p:nvPicPr>
            <p:cNvPr id="4096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78" y="1935990"/>
              <a:ext cx="6358650" cy="736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78" y="2672798"/>
              <a:ext cx="6358650" cy="3056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419B26-C05D-49CB-B70F-9338BA5AAE7F}"/>
              </a:ext>
            </a:extLst>
          </p:cNvPr>
          <p:cNvCxnSpPr/>
          <p:nvPr/>
        </p:nvCxnSpPr>
        <p:spPr>
          <a:xfrm>
            <a:off x="2549236" y="3186545"/>
            <a:ext cx="2863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90360E-ADE8-4DFF-AFCE-D7B0A80EEA9E}"/>
              </a:ext>
            </a:extLst>
          </p:cNvPr>
          <p:cNvSpPr txBox="1"/>
          <p:nvPr/>
        </p:nvSpPr>
        <p:spPr>
          <a:xfrm>
            <a:off x="2835564" y="3063434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password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36328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413" y="1470991"/>
            <a:ext cx="7752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member6.jsp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24274" y="1768288"/>
            <a:ext cx="6014991" cy="4507379"/>
            <a:chOff x="934277" y="1930263"/>
            <a:chExt cx="6014991" cy="4507379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77" y="1930263"/>
              <a:ext cx="6014991" cy="2174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77" y="4104860"/>
              <a:ext cx="5916475" cy="2332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6356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97117" y="1490869"/>
            <a:ext cx="6236184" cy="4528101"/>
            <a:chOff x="587427" y="1490869"/>
            <a:chExt cx="6236184" cy="4528101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27" y="1732043"/>
              <a:ext cx="6236184" cy="4286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74444" y="1490869"/>
              <a:ext cx="23048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356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 내장 객체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변수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704" y="1500809"/>
            <a:ext cx="7335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브라우저에 요청하여 회원 가입창에서 회원 정보를 입력하고 가입하기를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4704" y="4929809"/>
            <a:ext cx="792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출력창에서 </a:t>
            </a:r>
            <a:r>
              <a:rPr lang="en-US" altLang="ko-KR" sz="1200" dirty="0">
                <a:latin typeface="+mj-ea"/>
                <a:ea typeface="+mj-ea"/>
              </a:rPr>
              <a:t>has-a </a:t>
            </a:r>
            <a:r>
              <a:rPr lang="ko-KR" altLang="en-US" sz="1200" dirty="0">
                <a:latin typeface="+mj-ea"/>
                <a:ea typeface="+mj-ea"/>
              </a:rPr>
              <a:t>관계의 속성 값인 주소 정보를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194" name="Picture 2" descr="C:\leebs\JSP\길벗 피드백\종이원고 수정 사항\13-29장\14장\그림14-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09" y="1777808"/>
            <a:ext cx="2822790" cy="29730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3195" y="5356846"/>
            <a:ext cx="5943600" cy="974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635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14.1.2 JSP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표현 언어 사용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3974" y="1790048"/>
            <a:ext cx="624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실습 파일 </a:t>
            </a:r>
            <a:r>
              <a:rPr lang="en-US" altLang="ko-KR" sz="1200" dirty="0">
                <a:latin typeface="+mj-ea"/>
                <a:ea typeface="+mj-ea"/>
              </a:rPr>
              <a:t>elTest1.jsp</a:t>
            </a:r>
            <a:r>
              <a:rPr lang="ko-KR" altLang="en-US" sz="1200" dirty="0">
                <a:latin typeface="+mj-ea"/>
                <a:ea typeface="+mj-ea"/>
              </a:rPr>
              <a:t>를 준비합니다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6346" y="2067047"/>
            <a:ext cx="2577249" cy="2189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8980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내장 객체 속성 값 출력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864" y="1905443"/>
            <a:ext cx="7573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첫 번째 </a:t>
            </a:r>
            <a:r>
              <a:rPr lang="en-US" altLang="ko-KR" sz="1200" dirty="0">
                <a:latin typeface="+mj-ea"/>
                <a:ea typeface="+mj-ea"/>
              </a:rPr>
              <a:t>JSP</a:t>
            </a:r>
            <a:r>
              <a:rPr lang="ko-KR" altLang="en-US" sz="1200" dirty="0">
                <a:latin typeface="+mj-ea"/>
                <a:ea typeface="+mj-ea"/>
              </a:rPr>
              <a:t>인 </a:t>
            </a:r>
            <a:r>
              <a:rPr lang="en-US" altLang="ko-KR" sz="1200" dirty="0">
                <a:latin typeface="+mj-ea"/>
                <a:ea typeface="+mj-ea"/>
              </a:rPr>
              <a:t>forward1.jsp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05" y="2182442"/>
            <a:ext cx="6529180" cy="435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DA8B13-8603-4009-913B-5384A016F754}"/>
              </a:ext>
            </a:extLst>
          </p:cNvPr>
          <p:cNvSpPr txBox="1"/>
          <p:nvPr/>
        </p:nvSpPr>
        <p:spPr>
          <a:xfrm>
            <a:off x="4082472" y="5522948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request</a:t>
            </a:r>
            <a:r>
              <a:rPr lang="ko-KR" altLang="en-US" sz="1200" dirty="0"/>
              <a:t>에 바인딩 건 값들을</a:t>
            </a:r>
            <a:endParaRPr lang="en-US" altLang="ko-KR" sz="1200" dirty="0"/>
          </a:p>
          <a:p>
            <a:r>
              <a:rPr lang="ko-KR" altLang="en-US" sz="1200" dirty="0"/>
              <a:t>다른 </a:t>
            </a:r>
            <a:r>
              <a:rPr lang="ko-KR" altLang="en-US" sz="1200" dirty="0" err="1"/>
              <a:t>서블릿으로</a:t>
            </a:r>
            <a:r>
              <a:rPr lang="ko-KR" altLang="en-US" sz="1200" dirty="0"/>
              <a:t> 전달하기 위해서</a:t>
            </a:r>
          </a:p>
        </p:txBody>
      </p:sp>
    </p:spTree>
    <p:extLst>
      <p:ext uri="{BB962C8B-B14F-4D97-AF65-F5344CB8AC3E}">
        <p14:creationId xmlns:p14="http://schemas.microsoft.com/office/powerpoint/2010/main" val="1591725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253626"/>
            <a:ext cx="6838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두 번째 </a:t>
            </a:r>
            <a:r>
              <a:rPr lang="en-US" altLang="ko-KR" sz="1200" dirty="0">
                <a:latin typeface="+mj-ea"/>
                <a:ea typeface="+mj-ea"/>
              </a:rPr>
              <a:t>JSP</a:t>
            </a:r>
            <a:r>
              <a:rPr lang="ko-KR" altLang="en-US" sz="1200" dirty="0">
                <a:latin typeface="+mj-ea"/>
                <a:ea typeface="+mj-ea"/>
              </a:rPr>
              <a:t>인 </a:t>
            </a:r>
            <a:r>
              <a:rPr lang="en-US" altLang="ko-KR" sz="1200" dirty="0">
                <a:latin typeface="+mj-ea"/>
                <a:ea typeface="+mj-ea"/>
              </a:rPr>
              <a:t>member1.jsp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37143" y="1530625"/>
            <a:ext cx="5856320" cy="5253078"/>
            <a:chOff x="1001676" y="1807624"/>
            <a:chExt cx="6266001" cy="5541314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676" y="1807624"/>
              <a:ext cx="6266001" cy="2117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162878" y="3776761"/>
              <a:ext cx="1560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pic>
          <p:nvPicPr>
            <p:cNvPr id="4710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676" y="4023943"/>
              <a:ext cx="5971137" cy="332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28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435" y="1520687"/>
            <a:ext cx="7444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http://localhost:8090/pro14/test02/forward1.jsp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756" y="1894273"/>
            <a:ext cx="5943600" cy="1777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28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8154" y="1509450"/>
            <a:ext cx="7175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forward2.jsp</a:t>
            </a:r>
            <a:r>
              <a:rPr lang="ko-KR" altLang="en-US" sz="1200" dirty="0">
                <a:latin typeface="+mj-ea"/>
                <a:ea typeface="+mj-ea"/>
              </a:rPr>
              <a:t>에서 </a:t>
            </a:r>
            <a:r>
              <a:rPr lang="en-US" altLang="ko-KR" sz="1200" dirty="0">
                <a:latin typeface="+mj-ea"/>
                <a:ea typeface="+mj-ea"/>
              </a:rPr>
              <a:t>MemberBean </a:t>
            </a:r>
            <a:r>
              <a:rPr lang="ko-KR" altLang="en-US" sz="1200" dirty="0">
                <a:latin typeface="+mj-ea"/>
                <a:ea typeface="+mj-ea"/>
              </a:rPr>
              <a:t>객체를 생성하고 속성에 회원 정보를 설정합니다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70" y="1864676"/>
            <a:ext cx="6485904" cy="390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28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50504"/>
            <a:ext cx="7126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member2.jsp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44" y="1827503"/>
            <a:ext cx="6221067" cy="413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066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412" y="1461699"/>
            <a:ext cx="7752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http://localhost:8090/pro14/test02/forward2.jsp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494" y="1830456"/>
            <a:ext cx="5305425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839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500809"/>
            <a:ext cx="7454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이번에는 </a:t>
            </a:r>
            <a:r>
              <a:rPr lang="en-US" altLang="ko-KR" sz="1200" dirty="0">
                <a:latin typeface="+mj-ea"/>
                <a:ea typeface="+mj-ea"/>
              </a:rPr>
              <a:t>request</a:t>
            </a:r>
            <a:r>
              <a:rPr lang="ko-KR" altLang="en-US" sz="1200" dirty="0">
                <a:latin typeface="+mj-ea"/>
                <a:ea typeface="+mj-ea"/>
              </a:rPr>
              <a:t>에 회원 정보를 저장한 </a:t>
            </a:r>
            <a:r>
              <a:rPr lang="en-US" altLang="ko-KR" sz="1200" dirty="0">
                <a:latin typeface="+mj-ea"/>
                <a:ea typeface="+mj-ea"/>
              </a:rPr>
              <a:t>ArrayList</a:t>
            </a:r>
            <a:r>
              <a:rPr lang="ko-KR" altLang="en-US" sz="1200" dirty="0">
                <a:latin typeface="+mj-ea"/>
                <a:ea typeface="+mj-ea"/>
              </a:rPr>
              <a:t>를 바인딩하고 다시 출력해 보겠습니다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81" y="1777808"/>
            <a:ext cx="6340751" cy="474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839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421944"/>
            <a:ext cx="7275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en-US" altLang="ko-KR" sz="1200" dirty="0">
                <a:latin typeface="+mj-ea"/>
                <a:ea typeface="+mj-ea"/>
              </a:rPr>
              <a:t>member3.jsp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45" y="1698943"/>
            <a:ext cx="6295404" cy="488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839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435" y="1520687"/>
            <a:ext cx="6979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9. </a:t>
            </a:r>
            <a:r>
              <a:rPr lang="en-US" altLang="ko-KR" sz="1200" dirty="0">
                <a:latin typeface="+mj-ea"/>
                <a:ea typeface="+mj-ea"/>
              </a:rPr>
              <a:t>http://localhost:8090/pro14/test02/forwar3.jsp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2675" y="1819274"/>
            <a:ext cx="5743575" cy="160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839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14.3.2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스코프 우선순위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009" y="1874330"/>
            <a:ext cx="6669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forward4.jsp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89" y="2151329"/>
            <a:ext cx="6312176" cy="432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A67FA-FC88-456B-A64E-18A4B2F66D4A}"/>
              </a:ext>
            </a:extLst>
          </p:cNvPr>
          <p:cNvSpPr txBox="1"/>
          <p:nvPr/>
        </p:nvSpPr>
        <p:spPr>
          <a:xfrm>
            <a:off x="4707173" y="4996704"/>
            <a:ext cx="412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latin typeface="+mj-ea"/>
                <a:ea typeface="+mj-ea"/>
              </a:rPr>
              <a:t>표현 언어에서 같은 이름의 속성에 대한 우선순위 실습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3F3B8-42B0-4077-BFFE-70A80D73470A}"/>
              </a:ext>
            </a:extLst>
          </p:cNvPr>
          <p:cNvSpPr txBox="1"/>
          <p:nvPr/>
        </p:nvSpPr>
        <p:spPr>
          <a:xfrm>
            <a:off x="5019854" y="5263764"/>
            <a:ext cx="3812268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page &gt; request &gt; session &gt; application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380891"/>
            <a:ext cx="6778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elTest1.jsp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87" y="1657889"/>
            <a:ext cx="6015667" cy="49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42502" y="2343628"/>
            <a:ext cx="1699464" cy="268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495036" y="4445546"/>
            <a:ext cx="4632632" cy="14921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4536375" y="6353300"/>
            <a:ext cx="15437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605650" y="6173200"/>
            <a:ext cx="15437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66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190" y="1221863"/>
            <a:ext cx="7265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member4.jsp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92710" y="1475498"/>
            <a:ext cx="5974956" cy="5382502"/>
            <a:chOff x="894520" y="1901505"/>
            <a:chExt cx="6588403" cy="5827282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78" y="1901505"/>
              <a:ext cx="6548645" cy="145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73426" y="3175994"/>
              <a:ext cx="1779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pic>
          <p:nvPicPr>
            <p:cNvPr id="563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0" y="3413237"/>
              <a:ext cx="6530009" cy="431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839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540565"/>
            <a:ext cx="73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http://localhost:8090/pro14/test02/forwar4.jsp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주소를 보면 </a:t>
            </a:r>
            <a:r>
              <a:rPr lang="en-US" altLang="ko-KR" sz="1200" dirty="0">
                <a:latin typeface="+mj-ea"/>
                <a:ea typeface="+mj-ea"/>
              </a:rPr>
              <a:t>request</a:t>
            </a:r>
            <a:r>
              <a:rPr lang="ko-KR" altLang="en-US" sz="1200" dirty="0">
                <a:latin typeface="+mj-ea"/>
                <a:ea typeface="+mj-ea"/>
              </a:rPr>
              <a:t>에 바인딩된 값이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출력된 것을 알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861" y="3708591"/>
            <a:ext cx="7245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이번에는 </a:t>
            </a:r>
            <a:r>
              <a:rPr lang="en-US" altLang="ko-KR" sz="1200" dirty="0">
                <a:latin typeface="+mj-ea"/>
                <a:ea typeface="+mj-ea"/>
              </a:rPr>
              <a:t>forward4.jsp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request</a:t>
            </a:r>
            <a:r>
              <a:rPr lang="ko-KR" altLang="en-US" sz="1200" dirty="0">
                <a:latin typeface="+mj-ea"/>
                <a:ea typeface="+mj-ea"/>
              </a:rPr>
              <a:t>에 바인딩하는 부분을 주석 처리합니다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451" y="2002230"/>
            <a:ext cx="6092687" cy="1118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380922" y="2852530"/>
            <a:ext cx="944216" cy="2683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4274" y="4278947"/>
            <a:ext cx="5414645" cy="1699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89652" y="5595730"/>
            <a:ext cx="4194313" cy="1888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679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610139"/>
            <a:ext cx="743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다시 회원 가입창에서 가입하기를 클릭하면 다음과 같이 </a:t>
            </a:r>
            <a:r>
              <a:rPr lang="en-US" altLang="ko-KR" sz="1200" dirty="0">
                <a:latin typeface="+mj-ea"/>
                <a:ea typeface="+mj-ea"/>
              </a:rPr>
              <a:t>session</a:t>
            </a:r>
            <a:r>
              <a:rPr lang="ko-KR" altLang="en-US" sz="1200" dirty="0">
                <a:latin typeface="+mj-ea"/>
                <a:ea typeface="+mj-ea"/>
              </a:rPr>
              <a:t>에서 바인딩한 주소가 출력되는 것을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확인할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53" y="3985591"/>
            <a:ext cx="3884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latin typeface="+mj-ea"/>
                <a:ea typeface="+mj-ea"/>
              </a:rPr>
              <a:t>표현 언어에서 같은 이름의 속성에 대한 우선순위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7196" y="4252651"/>
            <a:ext cx="5054840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page &gt; request &gt; session &gt; application</a:t>
            </a: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>
                <a:solidFill>
                  <a:srgbClr val="C00000"/>
                </a:solidFill>
              </a:rPr>
              <a:t>[</a:t>
            </a:r>
            <a:r>
              <a:rPr lang="ko-KR" altLang="en-US" b="1" dirty="0">
                <a:solidFill>
                  <a:srgbClr val="C00000"/>
                </a:solidFill>
              </a:rPr>
              <a:t>참고</a:t>
            </a:r>
            <a:r>
              <a:rPr lang="en-US" altLang="ko-KR" b="1" dirty="0">
                <a:solidFill>
                  <a:srgbClr val="C00000"/>
                </a:solidFill>
              </a:rPr>
              <a:t>]JSP</a:t>
            </a:r>
            <a:r>
              <a:rPr lang="ko-KR" altLang="en-US" b="1" dirty="0">
                <a:solidFill>
                  <a:srgbClr val="C00000"/>
                </a:solidFill>
              </a:rPr>
              <a:t>의</a:t>
            </a:r>
            <a:r>
              <a:rPr lang="en-US" altLang="ko-KR" b="1" dirty="0">
                <a:solidFill>
                  <a:srgbClr val="C00000"/>
                </a:solidFill>
              </a:rPr>
              <a:t> page </a:t>
            </a:r>
            <a:r>
              <a:rPr lang="ko-KR" altLang="en-US" b="1" dirty="0">
                <a:solidFill>
                  <a:srgbClr val="C00000"/>
                </a:solidFill>
              </a:rPr>
              <a:t>내장 객체에는 값을 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바인딩 걸 수 없습니다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2157412"/>
            <a:ext cx="5943600" cy="11324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1530" y="2991678"/>
            <a:ext cx="986344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66614" y="639408"/>
            <a:ext cx="7219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언어로 바인딩 속성 출력하기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679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커스텀 태그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20687"/>
            <a:ext cx="478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커스텀 태그</a:t>
            </a:r>
            <a:r>
              <a:rPr lang="en-US" altLang="ko-KR" sz="1600" b="1" dirty="0">
                <a:latin typeface="+mj-ea"/>
                <a:ea typeface="+mj-ea"/>
              </a:rPr>
              <a:t>(Custom Tag)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103" y="1816736"/>
            <a:ext cx="7553741" cy="95410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j-ea"/>
                <a:ea typeface="+mj-ea"/>
              </a:rPr>
              <a:t>표현언어를 보다 편리하게 사용하도록 제공되는 라이브러리 기반 추가 태그입니다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j-ea"/>
                <a:ea typeface="+mj-ea"/>
              </a:rPr>
              <a:t>액션 태그나 표현 언어를 사용하면서 </a:t>
            </a:r>
            <a:r>
              <a:rPr lang="ko-KR" altLang="en-US" sz="1400" b="1" dirty="0">
                <a:solidFill>
                  <a:srgbClr val="0000FF"/>
                </a:solidFill>
                <a:latin typeface="+mj-ea"/>
                <a:ea typeface="+mj-ea"/>
              </a:rPr>
              <a:t>조건식이나 반복문 등의 자바 코드를 제거하기 위해서 도입된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119" y="2996845"/>
            <a:ext cx="478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커스텀 태그</a:t>
            </a:r>
            <a:r>
              <a:rPr lang="en-US" altLang="ko-KR" sz="1600" b="1" dirty="0">
                <a:latin typeface="+mj-ea"/>
                <a:ea typeface="+mj-ea"/>
              </a:rPr>
              <a:t>(Custom Tag) </a:t>
            </a:r>
            <a:r>
              <a:rPr lang="ko-KR" altLang="en-US" sz="1600" b="1" dirty="0">
                <a:latin typeface="+mj-ea"/>
                <a:ea typeface="+mj-ea"/>
              </a:rPr>
              <a:t>종류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103" y="3291184"/>
            <a:ext cx="7553741" cy="235449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+mj-ea"/>
                <a:ea typeface="+mj-ea"/>
              </a:rPr>
              <a:t>JSTL(JSP Standard Tag Library)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    - JSP </a:t>
            </a:r>
            <a:r>
              <a:rPr lang="ko-KR" altLang="en-US" sz="1400" dirty="0">
                <a:latin typeface="+mj-ea"/>
                <a:ea typeface="+mj-ea"/>
              </a:rPr>
              <a:t>페이지에서 가장 많이 사용하는 기능을 태그로 제공하며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       JSTL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라이브러리를 따로 설치해서 사용함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ea"/>
                <a:ea typeface="+mj-ea"/>
              </a:rPr>
              <a:t>개발자나 프레임워크에서 추가적으로 제공되는 커스텀 태그</a:t>
            </a:r>
            <a:endParaRPr lang="en-US" altLang="ko-KR" sz="1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    - </a:t>
            </a:r>
            <a:r>
              <a:rPr lang="ko-KR" altLang="en-US" sz="1400" dirty="0">
                <a:latin typeface="+mj-ea"/>
                <a:ea typeface="+mj-ea"/>
              </a:rPr>
              <a:t>개발자가 필요에 의해 만들거나 </a:t>
            </a:r>
            <a:r>
              <a:rPr lang="ko-KR" altLang="en-US" sz="1400" dirty="0" err="1">
                <a:latin typeface="+mj-ea"/>
                <a:ea typeface="+mj-ea"/>
              </a:rPr>
              <a:t>즈로</a:t>
            </a:r>
            <a:r>
              <a:rPr lang="ko-KR" altLang="en-US" sz="1400" dirty="0">
                <a:latin typeface="+mj-ea"/>
                <a:ea typeface="+mj-ea"/>
              </a:rPr>
              <a:t> 프레임워크에서 추가로 제공되는 태그로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      </a:t>
            </a:r>
            <a:r>
              <a:rPr lang="ko-KR" altLang="en-US" sz="1400" dirty="0">
                <a:latin typeface="+mj-ea"/>
                <a:ea typeface="+mj-ea"/>
              </a:rPr>
              <a:t>대부분의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스트러츠나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0000FF"/>
                </a:solidFill>
                <a:latin typeface="+mj-ea"/>
                <a:ea typeface="+mj-ea"/>
              </a:rPr>
              <a:t>스프링 프레임워크에서 미리 만들어서 제공되는 태그입니다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6273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14.5 JSP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 태그 라이브러리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(JSTL)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962" y="1520687"/>
            <a:ext cx="472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00FF"/>
                </a:solidFill>
                <a:latin typeface="+mj-ea"/>
                <a:ea typeface="+mj-ea"/>
              </a:rPr>
              <a:t>표준 태그 라이브러리</a:t>
            </a:r>
            <a:r>
              <a:rPr lang="en-US" altLang="ko-KR" sz="1600" b="1" dirty="0">
                <a:solidFill>
                  <a:srgbClr val="0000FF"/>
                </a:solidFill>
                <a:latin typeface="+mj-ea"/>
                <a:ea typeface="+mj-ea"/>
              </a:rPr>
              <a:t>(JSP Standard Tag Library)</a:t>
            </a:r>
            <a:endParaRPr lang="ko-KR" altLang="en-US" sz="16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4949" y="1844483"/>
            <a:ext cx="7245625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커스텀 태그 중 가장 많이 사용되는 태그를 표준화하여 </a:t>
            </a:r>
            <a:r>
              <a:rPr lang="ko-KR" altLang="en-US" sz="1400" b="1" dirty="0">
                <a:solidFill>
                  <a:srgbClr val="FF0000"/>
                </a:solidFill>
              </a:rPr>
              <a:t>라이브러리로 제공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962" y="2454965"/>
            <a:ext cx="472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여러 가지 표준 라이브러리 태그</a:t>
            </a:r>
            <a:r>
              <a:rPr lang="en-US" altLang="ko-KR" sz="1600" b="1" dirty="0">
                <a:latin typeface="+mj-ea"/>
                <a:ea typeface="+mj-ea"/>
              </a:rPr>
              <a:t>(JSTL)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437440"/>
              </p:ext>
            </p:extLst>
          </p:nvPr>
        </p:nvGraphicFramePr>
        <p:xfrm>
          <a:off x="824949" y="2808164"/>
          <a:ext cx="724562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7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세부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접두어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코어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변수 지원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흐름 제어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반복문 처리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URL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http://java.sun.com/jsp/jstl/core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국제화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메시지 형식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숫자 및 날짜 형식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fmt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http://java.sun.com/jsp/jstl/fmt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2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XML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XML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코어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흐름 제어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XML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변환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http://java.sun.com/jsp/jstl/xml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SQL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sql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http://java.sun.com/jsp/jstl/sql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컬렉션 처리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문자열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http://java.sun.com/jsp/jstl/functions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679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14.5 JSP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 태그 라이브러리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(JSTL)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962" y="1550504"/>
            <a:ext cx="472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JSTL </a:t>
            </a:r>
            <a:r>
              <a:rPr lang="ko-KR" altLang="en-US" sz="1600" b="1" dirty="0">
                <a:latin typeface="+mj-ea"/>
                <a:ea typeface="+mj-ea"/>
              </a:rPr>
              <a:t>라이브러리 다운로드 및 설치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6348" y="1918252"/>
            <a:ext cx="823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1.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http://tomcat.apache.org/download-taglibs.cgi </a:t>
            </a:r>
            <a:r>
              <a:rPr lang="ko-KR" altLang="en-US" sz="1400" dirty="0">
                <a:solidFill>
                  <a:srgbClr val="0000FF"/>
                </a:solidFill>
                <a:latin typeface="+mj-ea"/>
                <a:ea typeface="+mj-ea"/>
              </a:rPr>
              <a:t>접속해서 네 개의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jar</a:t>
            </a:r>
            <a:r>
              <a:rPr lang="ko-KR" altLang="en-US" sz="1400" dirty="0">
                <a:solidFill>
                  <a:srgbClr val="0000FF"/>
                </a:solidFill>
                <a:latin typeface="+mj-ea"/>
                <a:ea typeface="+mj-ea"/>
              </a:rPr>
              <a:t>파일을 다운로드</a:t>
            </a:r>
            <a:r>
              <a:rPr lang="ko-KR" altLang="en-US" sz="1400" dirty="0">
                <a:latin typeface="+mj-ea"/>
                <a:ea typeface="+mj-ea"/>
              </a:rPr>
              <a:t>합니다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41" y="2316176"/>
            <a:ext cx="5144135" cy="3338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514600" y="4174435"/>
            <a:ext cx="2902226" cy="11628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839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14.5 JSP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 태그 라이브러리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(JSTL)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570383"/>
            <a:ext cx="7136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네 개의 파일을 모두 로컬 </a:t>
            </a:r>
            <a:r>
              <a:rPr lang="en-US" altLang="ko-KR" sz="1200" dirty="0">
                <a:latin typeface="+mj-ea"/>
                <a:ea typeface="+mj-ea"/>
              </a:rPr>
              <a:t>PC</a:t>
            </a:r>
            <a:r>
              <a:rPr lang="ko-KR" altLang="en-US" sz="1200" dirty="0">
                <a:latin typeface="+mj-ea"/>
                <a:ea typeface="+mj-ea"/>
              </a:rPr>
              <a:t>에 저장합니다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965" y="1962189"/>
            <a:ext cx="5943600" cy="3529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45026" y="4353339"/>
            <a:ext cx="3200400" cy="9541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839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14.5 JSP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 태그 라이브러리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(JSTL)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560" y="1500809"/>
            <a:ext cx="7474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이 파일들을 복사해 프로젝트의 </a:t>
            </a:r>
            <a:r>
              <a:rPr lang="en-US" altLang="ko-KR" sz="1200" dirty="0">
                <a:latin typeface="+mj-ea"/>
                <a:ea typeface="+mj-ea"/>
              </a:rPr>
              <a:t>WEB-INF </a:t>
            </a:r>
            <a:r>
              <a:rPr lang="ko-KR" altLang="en-US" sz="1200" dirty="0">
                <a:latin typeface="+mj-ea"/>
                <a:ea typeface="+mj-ea"/>
              </a:rPr>
              <a:t>폴더에 있는 </a:t>
            </a:r>
            <a:r>
              <a:rPr lang="en-US" altLang="ko-KR" sz="1200" dirty="0">
                <a:latin typeface="+mj-ea"/>
                <a:ea typeface="+mj-ea"/>
              </a:rPr>
              <a:t>lib </a:t>
            </a:r>
            <a:r>
              <a:rPr lang="ko-KR" altLang="en-US" sz="1200" dirty="0">
                <a:latin typeface="+mj-ea"/>
                <a:ea typeface="+mj-ea"/>
              </a:rPr>
              <a:t>폴더에 붙여 넣습니다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9080" y="1864608"/>
            <a:ext cx="2631440" cy="3194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9244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587410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962" y="1165182"/>
            <a:ext cx="472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Core </a:t>
            </a:r>
            <a:r>
              <a:rPr lang="ko-KR" altLang="en-US" sz="1600" b="1" dirty="0">
                <a:latin typeface="+mj-ea"/>
                <a:ea typeface="+mj-ea"/>
              </a:rPr>
              <a:t>태그 라이브러리 기능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962" y="2603870"/>
            <a:ext cx="472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여러 가지 </a:t>
            </a:r>
            <a:r>
              <a:rPr lang="en-US" altLang="ko-KR" sz="1600" b="1" dirty="0">
                <a:latin typeface="+mj-ea"/>
                <a:ea typeface="+mj-ea"/>
              </a:rPr>
              <a:t>Core </a:t>
            </a:r>
            <a:r>
              <a:rPr lang="ko-KR" altLang="en-US" sz="1600" b="1" dirty="0">
                <a:latin typeface="+mj-ea"/>
                <a:ea typeface="+mj-ea"/>
              </a:rPr>
              <a:t>태그 라이브러리 기능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5070" y="1479453"/>
            <a:ext cx="7510255" cy="10618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j-ea"/>
                <a:ea typeface="+mj-ea"/>
              </a:rPr>
              <a:t>자바로 구현한 변수 선언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조건식 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반복문 기능 등을 태그로 대체함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j-ea"/>
                <a:ea typeface="+mj-ea"/>
              </a:rPr>
              <a:t>사용 전 반드시 </a:t>
            </a:r>
            <a:r>
              <a:rPr lang="en-US" altLang="ko-KR" sz="1400" b="1" dirty="0">
                <a:solidFill>
                  <a:srgbClr val="0000FF"/>
                </a:solidFill>
                <a:latin typeface="+mj-ea"/>
                <a:ea typeface="+mj-ea"/>
              </a:rPr>
              <a:t>taglib </a:t>
            </a:r>
            <a:r>
              <a:rPr lang="ko-KR" altLang="en-US" sz="1400" b="1" dirty="0">
                <a:solidFill>
                  <a:srgbClr val="0000FF"/>
                </a:solidFill>
                <a:latin typeface="+mj-ea"/>
                <a:ea typeface="+mj-ea"/>
              </a:rPr>
              <a:t>디렉티브 태그를 선언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해야 함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it-IT" altLang="ko-KR" sz="1400" dirty="0">
                <a:latin typeface="+mj-ea"/>
                <a:ea typeface="+mj-ea"/>
              </a:rPr>
              <a:t>&lt;%@ </a:t>
            </a:r>
            <a:r>
              <a:rPr lang="it-IT" altLang="ko-KR" sz="1400" b="1" dirty="0">
                <a:solidFill>
                  <a:srgbClr val="FF0000"/>
                </a:solidFill>
                <a:latin typeface="+mj-ea"/>
                <a:ea typeface="+mj-ea"/>
              </a:rPr>
              <a:t>taglib prefix="c" uri="http://java.sun.com/jsp/jstl/core" </a:t>
            </a:r>
            <a:r>
              <a:rPr lang="it-IT" altLang="ko-KR" sz="1400" dirty="0">
                <a:latin typeface="+mj-ea"/>
                <a:ea typeface="+mj-ea"/>
              </a:rPr>
              <a:t>%&gt;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49162"/>
              </p:ext>
            </p:extLst>
          </p:nvPr>
        </p:nvGraphicFramePr>
        <p:xfrm>
          <a:off x="809919" y="2931381"/>
          <a:ext cx="7533981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2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변수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&lt;c:set&gt;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페이지에서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변수를 지정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831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&lt;c:remove&gt;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지정된 변수를 제거합니다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71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흐름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&lt;c:if&gt;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조건문을 사용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47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&lt;c:choose&gt;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switch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사용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&lt;c:when&gt;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과 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&lt;c:otherwise&gt;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서브 태그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를 갖습니다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19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&lt;c:forEach&gt;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반복문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사용합니다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28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&lt;c:forTokens&gt;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구분자로 분리된 각각의 토큰을 처리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할 때 사용합니다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64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URL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처리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&lt;c:import&gt;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URL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이용해 다른 자원을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페이지에 추가합니다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652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&lt;c:redirect&gt;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response.sendRedirect()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기능을 수행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2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&lt;c:url&gt;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요청 매개변수로부터 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URL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생성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30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기타 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&lt;c:catch&gt;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예외 처리에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사용합니다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202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&lt;c:out&gt;</a:t>
                      </a:r>
                      <a:endParaRPr lang="ko-KR" altLang="en-US" sz="1400" dirty="0">
                        <a:solidFill>
                          <a:srgbClr val="0000FF"/>
                        </a:solidFill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JspWriter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내용을 처리한 후 출력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합니다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654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14.6.1 &lt;c:set&gt;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이용한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192" y="1858618"/>
            <a:ext cx="414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&lt;c:set&gt; </a:t>
            </a:r>
            <a:r>
              <a:rPr lang="ko-KR" altLang="en-US" sz="1400" b="1" dirty="0">
                <a:latin typeface="+mj-ea"/>
                <a:ea typeface="+mj-ea"/>
              </a:rPr>
              <a:t>형식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1" y="2135617"/>
            <a:ext cx="7205870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&lt;c:set var="</a:t>
            </a:r>
            <a:r>
              <a:rPr lang="ko-KR" altLang="en-US" sz="1400" b="1" dirty="0">
                <a:solidFill>
                  <a:srgbClr val="C00000"/>
                </a:solidFill>
              </a:rPr>
              <a:t>변수 이름</a:t>
            </a:r>
            <a:r>
              <a:rPr lang="en-US" altLang="ko-KR" sz="1400" b="1" dirty="0"/>
              <a:t>"   value="</a:t>
            </a:r>
            <a:r>
              <a:rPr lang="ko-KR" altLang="en-US" sz="1400" b="1" dirty="0">
                <a:solidFill>
                  <a:srgbClr val="C00000"/>
                </a:solidFill>
              </a:rPr>
              <a:t>변수값</a:t>
            </a:r>
            <a:r>
              <a:rPr lang="en-US" altLang="ko-KR" sz="1400" b="1" dirty="0"/>
              <a:t>"    [scope="</a:t>
            </a:r>
            <a:r>
              <a:rPr lang="ko-KR" altLang="en-US" sz="1400" b="1" dirty="0"/>
              <a:t>접근범위</a:t>
            </a:r>
            <a:r>
              <a:rPr lang="en-US" altLang="ko-KR" sz="1400" b="1" dirty="0"/>
              <a:t>"]  /&gt;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554357"/>
            <a:ext cx="602311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-var: </a:t>
            </a:r>
            <a:r>
              <a:rPr lang="ko-KR" altLang="en-US" sz="1200" dirty="0">
                <a:latin typeface="+mj-ea"/>
                <a:ea typeface="+mj-ea"/>
              </a:rPr>
              <a:t>사용할 변수이름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-value : </a:t>
            </a:r>
            <a:r>
              <a:rPr lang="ko-KR" altLang="en-US" sz="1200" dirty="0">
                <a:latin typeface="+mj-ea"/>
                <a:ea typeface="+mj-ea"/>
              </a:rPr>
              <a:t>변수에 저장할 값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-scope: </a:t>
            </a:r>
            <a:r>
              <a:rPr lang="ko-KR" altLang="en-US" sz="1200" dirty="0">
                <a:latin typeface="+mj-ea"/>
                <a:ea typeface="+mj-ea"/>
              </a:rPr>
              <a:t>접근 범위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page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requst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session</a:t>
            </a:r>
            <a:r>
              <a:rPr lang="en-US" altLang="ko-KR" sz="1200" dirty="0">
                <a:latin typeface="+mj-ea"/>
                <a:ea typeface="+mj-ea"/>
              </a:rPr>
              <a:t>, application </a:t>
            </a:r>
            <a:r>
              <a:rPr lang="ko-KR" altLang="en-US" sz="1200" dirty="0">
                <a:latin typeface="+mj-ea"/>
                <a:ea typeface="+mj-ea"/>
              </a:rPr>
              <a:t>중 하나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3782977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14.6.2 &lt;c:remove&gt;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이용한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192" y="4325593"/>
            <a:ext cx="414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&lt;c:remove&gt; </a:t>
            </a:r>
            <a:r>
              <a:rPr lang="ko-KR" altLang="en-US" sz="1400" b="1" dirty="0">
                <a:latin typeface="+mj-ea"/>
                <a:ea typeface="+mj-ea"/>
              </a:rPr>
              <a:t>형식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1" y="4583542"/>
            <a:ext cx="7205870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&lt;c:remove  var="</a:t>
            </a:r>
            <a:r>
              <a:rPr lang="ko-KR" altLang="en-US" sz="1400" b="1" dirty="0">
                <a:solidFill>
                  <a:srgbClr val="C00000"/>
                </a:solidFill>
              </a:rPr>
              <a:t>변수 이름</a:t>
            </a:r>
            <a:r>
              <a:rPr lang="en-US" altLang="ko-KR" sz="1400" b="1" dirty="0"/>
              <a:t>"  [scope="</a:t>
            </a:r>
            <a:r>
              <a:rPr lang="ko-KR" altLang="en-US" sz="1400" b="1" dirty="0"/>
              <a:t>접근범위</a:t>
            </a:r>
            <a:r>
              <a:rPr lang="en-US" altLang="ko-KR" sz="1400" b="1" dirty="0"/>
              <a:t>"] /&gt;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5021332"/>
            <a:ext cx="602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-var: </a:t>
            </a:r>
            <a:r>
              <a:rPr lang="ko-KR" altLang="en-US" sz="1200" dirty="0">
                <a:latin typeface="+mj-ea"/>
                <a:ea typeface="+mj-ea"/>
              </a:rPr>
              <a:t>제거할 변수 이름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-scope: </a:t>
            </a:r>
            <a:r>
              <a:rPr lang="ko-KR" altLang="en-US" sz="1200" dirty="0">
                <a:latin typeface="+mj-ea"/>
                <a:ea typeface="+mj-ea"/>
              </a:rPr>
              <a:t>접근 범위</a:t>
            </a:r>
            <a:r>
              <a:rPr lang="en-US" altLang="ko-KR" sz="1200" dirty="0">
                <a:latin typeface="+mj-ea"/>
                <a:ea typeface="+mj-ea"/>
              </a:rPr>
              <a:t>(page, requst, session, application </a:t>
            </a:r>
            <a:r>
              <a:rPr lang="ko-KR" altLang="en-US" sz="1200" dirty="0">
                <a:latin typeface="+mj-ea"/>
                <a:ea typeface="+mj-ea"/>
              </a:rPr>
              <a:t>중 하나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807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8"/>
            <a:ext cx="6997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http://localhost:8090/pro14/elTest1.jsp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5289" y="1777807"/>
            <a:ext cx="5040630" cy="2958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0662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540565"/>
            <a:ext cx="7513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프로젝트의 </a:t>
            </a:r>
            <a:r>
              <a:rPr lang="en-US" altLang="ko-KR" sz="1200" dirty="0">
                <a:latin typeface="+mj-ea"/>
                <a:ea typeface="+mj-ea"/>
              </a:rPr>
              <a:t>WebContext </a:t>
            </a:r>
            <a:r>
              <a:rPr lang="ko-KR" altLang="en-US" sz="1200" dirty="0">
                <a:latin typeface="+mj-ea"/>
                <a:ea typeface="+mj-ea"/>
              </a:rPr>
              <a:t>디렉터리 하위에 </a:t>
            </a:r>
            <a:r>
              <a:rPr lang="en-US" altLang="ko-KR" sz="1200" dirty="0">
                <a:latin typeface="+mj-ea"/>
                <a:ea typeface="+mj-ea"/>
              </a:rPr>
              <a:t>test03 </a:t>
            </a:r>
            <a:r>
              <a:rPr lang="ko-KR" altLang="en-US" sz="1200" dirty="0">
                <a:latin typeface="+mj-ea"/>
                <a:ea typeface="+mj-ea"/>
              </a:rPr>
              <a:t>디렉터리를 만들고 앞으로 실습에서 작성되는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파일을 저장합니다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1067" y="1916956"/>
            <a:ext cx="1926590" cy="4666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9244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374" y="1510748"/>
            <a:ext cx="6867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member1.jsp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26" y="1787747"/>
            <a:ext cx="6618633" cy="403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657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927" y="1649896"/>
            <a:ext cx="6219217" cy="449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657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2" y="1470991"/>
            <a:ext cx="7364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http://localhost:8090/pro14/test03/member1.jsp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표현 언어로 변수의 값을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1747990"/>
            <a:ext cx="5943600" cy="892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5657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82187"/>
            <a:ext cx="733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j-ea"/>
                <a:ea typeface="+mj-ea"/>
              </a:rPr>
              <a:t>&lt;c:set&gt; </a:t>
            </a:r>
            <a:r>
              <a:rPr lang="ko-KR" altLang="en-US" sz="1400" b="1" dirty="0">
                <a:latin typeface="+mj-ea"/>
                <a:ea typeface="+mj-ea"/>
              </a:rPr>
              <a:t>태그로 빈 속성이름 줄여서 사용하기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5478" y="1659186"/>
            <a:ext cx="6850431" cy="5134217"/>
            <a:chOff x="874643" y="1873075"/>
            <a:chExt cx="6850431" cy="5134217"/>
          </a:xfrm>
        </p:grpSpPr>
        <p:pic>
          <p:nvPicPr>
            <p:cNvPr id="6656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25" y="5811907"/>
              <a:ext cx="6651349" cy="612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643" y="1873075"/>
              <a:ext cx="6189593" cy="3938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78" y="6243295"/>
              <a:ext cx="5380082" cy="76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6045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36204" y="1234455"/>
            <a:ext cx="6176939" cy="5519073"/>
            <a:chOff x="936647" y="1234455"/>
            <a:chExt cx="6751040" cy="5934514"/>
          </a:xfrm>
        </p:grpSpPr>
        <p:pic>
          <p:nvPicPr>
            <p:cNvPr id="6758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47" y="1234455"/>
              <a:ext cx="6751040" cy="4750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34" y="5985187"/>
              <a:ext cx="5197545" cy="118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60452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326478"/>
            <a:ext cx="5526364" cy="445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45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213" y="1678417"/>
            <a:ext cx="5943600" cy="1259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4274" y="1431235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4262508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14.6.2 &lt;c:remove&gt;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이용한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192" y="1858618"/>
            <a:ext cx="414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&lt;c:remove&gt; </a:t>
            </a:r>
            <a:r>
              <a:rPr lang="ko-KR" altLang="en-US" sz="1400" b="1" dirty="0">
                <a:latin typeface="+mj-ea"/>
                <a:ea typeface="+mj-ea"/>
              </a:rPr>
              <a:t>형식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554357"/>
            <a:ext cx="602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-var: </a:t>
            </a:r>
            <a:r>
              <a:rPr lang="ko-KR" altLang="en-US" sz="1200" dirty="0">
                <a:latin typeface="+mj-ea"/>
                <a:ea typeface="+mj-ea"/>
              </a:rPr>
              <a:t>제거할 변수 이름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-scope: </a:t>
            </a:r>
            <a:r>
              <a:rPr lang="ko-KR" altLang="en-US" sz="1200" dirty="0">
                <a:latin typeface="+mj-ea"/>
                <a:ea typeface="+mj-ea"/>
              </a:rPr>
              <a:t>접근 범위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page</a:t>
            </a:r>
            <a:r>
              <a:rPr lang="en-US" altLang="ko-KR" sz="1200" dirty="0">
                <a:latin typeface="+mj-ea"/>
                <a:ea typeface="+mj-ea"/>
              </a:rPr>
              <a:t>, requst, session, application </a:t>
            </a:r>
            <a:r>
              <a:rPr lang="ko-KR" altLang="en-US" sz="1200" dirty="0">
                <a:latin typeface="+mj-ea"/>
                <a:ea typeface="+mj-ea"/>
              </a:rPr>
              <a:t>중 하나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1" y="2126092"/>
            <a:ext cx="7205870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&lt;c:remove  var="</a:t>
            </a:r>
            <a:r>
              <a:rPr lang="ko-KR" altLang="en-US" sz="1400" b="1" dirty="0">
                <a:solidFill>
                  <a:srgbClr val="C00000"/>
                </a:solidFill>
              </a:rPr>
              <a:t>변수 이름</a:t>
            </a:r>
            <a:r>
              <a:rPr lang="en-US" altLang="ko-KR" sz="1400" b="1" dirty="0"/>
              <a:t>"  [scope="</a:t>
            </a:r>
            <a:r>
              <a:rPr lang="ko-KR" altLang="en-US" sz="1400" b="1" dirty="0"/>
              <a:t>접근범위</a:t>
            </a:r>
            <a:r>
              <a:rPr lang="en-US" altLang="ko-KR" sz="1400" b="1" dirty="0"/>
              <a:t>"] /&gt;</a:t>
            </a:r>
          </a:p>
        </p:txBody>
      </p:sp>
    </p:spTree>
    <p:extLst>
      <p:ext uri="{BB962C8B-B14F-4D97-AF65-F5344CB8AC3E}">
        <p14:creationId xmlns:p14="http://schemas.microsoft.com/office/powerpoint/2010/main" val="34896868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313" y="1281064"/>
            <a:ext cx="7494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member3.jsp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52331" y="1558063"/>
            <a:ext cx="5886335" cy="5157459"/>
            <a:chOff x="765313" y="1854079"/>
            <a:chExt cx="6572135" cy="5621791"/>
          </a:xfrm>
        </p:grpSpPr>
        <p:pic>
          <p:nvPicPr>
            <p:cNvPr id="696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670" y="1854079"/>
              <a:ext cx="6303778" cy="3464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143000" y="5180473"/>
              <a:ext cx="1669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pic>
          <p:nvPicPr>
            <p:cNvPr id="6963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313" y="5457472"/>
              <a:ext cx="5308324" cy="2018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250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14.1.3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언어의 산술 연산자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4826" y="1790048"/>
            <a:ext cx="6778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실습 파일 </a:t>
            </a:r>
            <a:r>
              <a:rPr lang="en-US" altLang="ko-KR" sz="1200" dirty="0">
                <a:latin typeface="+mj-ea"/>
                <a:ea typeface="+mj-ea"/>
              </a:rPr>
              <a:t>MemberBean.java</a:t>
            </a:r>
            <a:r>
              <a:rPr lang="ko-KR" altLang="en-US" sz="1200" dirty="0">
                <a:latin typeface="+mj-ea"/>
                <a:ea typeface="+mj-ea"/>
              </a:rPr>
              <a:t>와 </a:t>
            </a:r>
            <a:r>
              <a:rPr lang="en-US" altLang="ko-KR" sz="1200" dirty="0">
                <a:latin typeface="+mj-ea"/>
                <a:ea typeface="+mj-ea"/>
              </a:rPr>
              <a:t>elTest2~5.jsp</a:t>
            </a:r>
            <a:r>
              <a:rPr lang="ko-KR" altLang="en-US" sz="1200" dirty="0">
                <a:latin typeface="+mj-ea"/>
                <a:ea typeface="+mj-ea"/>
              </a:rPr>
              <a:t>를 준비합니다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0483" y="2153892"/>
            <a:ext cx="2152650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28993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4" y="1560443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http://localhost:8090/pro14/test03/member3.jsp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r>
              <a:rPr lang="en-US" altLang="ko-KR" sz="1200" dirty="0">
                <a:latin typeface="+mj-ea"/>
                <a:ea typeface="+mj-ea"/>
              </a:rPr>
              <a:t>  &lt;c:remove&gt; </a:t>
            </a:r>
            <a:r>
              <a:rPr lang="ko-KR" altLang="en-US" sz="1200" dirty="0">
                <a:latin typeface="+mj-ea"/>
                <a:ea typeface="+mj-ea"/>
              </a:rPr>
              <a:t>태그를 이용해 변수 </a:t>
            </a:r>
            <a:r>
              <a:rPr lang="en-US" altLang="ko-KR" sz="1200" dirty="0">
                <a:latin typeface="+mj-ea"/>
                <a:ea typeface="+mj-ea"/>
              </a:rPr>
              <a:t>age</a:t>
            </a:r>
            <a:r>
              <a:rPr lang="ko-KR" altLang="en-US" sz="1200" dirty="0">
                <a:latin typeface="+mj-ea"/>
                <a:ea typeface="+mj-ea"/>
              </a:rPr>
              <a:t>와 </a:t>
            </a:r>
            <a:r>
              <a:rPr lang="en-US" altLang="ko-KR" sz="1200" dirty="0">
                <a:latin typeface="+mj-ea"/>
                <a:ea typeface="+mj-ea"/>
              </a:rPr>
              <a:t>height</a:t>
            </a:r>
            <a:r>
              <a:rPr lang="ko-KR" altLang="en-US" sz="1200" dirty="0">
                <a:latin typeface="+mj-ea"/>
                <a:ea typeface="+mj-ea"/>
              </a:rPr>
              <a:t>를 삭제했기 때문에 아무 값도 출력되지 않습니다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2159497"/>
            <a:ext cx="5943600" cy="1008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4653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14.6.3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&lt;c:if&gt;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이용한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706" y="1840747"/>
            <a:ext cx="677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&lt;c:if&gt; </a:t>
            </a:r>
            <a:r>
              <a:rPr lang="ko-KR" altLang="en-US" sz="1600" b="1" dirty="0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133510"/>
            <a:ext cx="6860368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400" dirty="0"/>
              <a:t>조건문을 대체하는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603990"/>
            <a:ext cx="677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&lt;c:if&gt; </a:t>
            </a:r>
            <a:r>
              <a:rPr lang="ko-KR" altLang="en-US" sz="1600" b="1" dirty="0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5" y="2919089"/>
            <a:ext cx="7113519" cy="83099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&lt;c:if </a:t>
            </a:r>
            <a:r>
              <a:rPr lang="en-US" altLang="ko-KR" sz="1600" b="1" dirty="0">
                <a:solidFill>
                  <a:srgbClr val="0000FF"/>
                </a:solidFill>
                <a:latin typeface="+mj-ea"/>
                <a:ea typeface="+mj-ea"/>
              </a:rPr>
              <a:t>test=</a:t>
            </a:r>
            <a:r>
              <a:rPr lang="en-US" altLang="ko-KR" sz="1600" b="1" dirty="0">
                <a:latin typeface="+mj-ea"/>
                <a:ea typeface="+mj-ea"/>
              </a:rPr>
              <a:t>"</a:t>
            </a:r>
            <a:r>
              <a:rPr lang="en-US" altLang="ko-KR" sz="1600" b="1" dirty="0">
                <a:solidFill>
                  <a:srgbClr val="C00000"/>
                </a:solidFill>
                <a:latin typeface="+mj-ea"/>
                <a:ea typeface="+mj-ea"/>
              </a:rPr>
              <a:t>${</a:t>
            </a:r>
            <a:r>
              <a:rPr lang="ko-KR" altLang="en-US" sz="1600" b="1" dirty="0">
                <a:solidFill>
                  <a:srgbClr val="C00000"/>
                </a:solidFill>
                <a:latin typeface="+mj-ea"/>
                <a:ea typeface="+mj-ea"/>
              </a:rPr>
              <a:t>조건식</a:t>
            </a:r>
            <a:r>
              <a:rPr lang="en-US" altLang="ko-KR" sz="1600" b="1" dirty="0">
                <a:solidFill>
                  <a:srgbClr val="C00000"/>
                </a:solidFill>
                <a:latin typeface="+mj-ea"/>
                <a:ea typeface="+mj-ea"/>
              </a:rPr>
              <a:t>}</a:t>
            </a:r>
            <a:r>
              <a:rPr lang="en-US" altLang="ko-KR" sz="1600" b="1" dirty="0">
                <a:latin typeface="+mj-ea"/>
                <a:ea typeface="+mj-ea"/>
              </a:rPr>
              <a:t>" var="</a:t>
            </a:r>
            <a:r>
              <a:rPr lang="ko-KR" altLang="en-US" sz="1600" b="1" dirty="0">
                <a:solidFill>
                  <a:srgbClr val="C00000"/>
                </a:solidFill>
                <a:latin typeface="+mj-ea"/>
                <a:ea typeface="+mj-ea"/>
              </a:rPr>
              <a:t>변수 이름</a:t>
            </a:r>
            <a:r>
              <a:rPr lang="en-US" altLang="ko-KR" sz="1600" b="1" dirty="0">
                <a:latin typeface="+mj-ea"/>
                <a:ea typeface="+mj-ea"/>
              </a:rPr>
              <a:t>" </a:t>
            </a:r>
            <a:r>
              <a:rPr lang="en-US" altLang="ko-KR" sz="1600" b="1" dirty="0"/>
              <a:t>[scope="</a:t>
            </a:r>
            <a:r>
              <a:rPr lang="ko-KR" altLang="en-US" sz="1600" b="1" dirty="0"/>
              <a:t>접근범위</a:t>
            </a:r>
            <a:r>
              <a:rPr lang="en-US" altLang="ko-KR" sz="1600" b="1" dirty="0"/>
              <a:t>"] &gt;</a:t>
            </a:r>
          </a:p>
          <a:p>
            <a:r>
              <a:rPr lang="en-US" altLang="ko-KR" sz="1600" dirty="0">
                <a:latin typeface="+mj-ea"/>
                <a:ea typeface="+mj-ea"/>
              </a:rPr>
              <a:t>  ...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&lt;/c:if&gt;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4156" y="3756991"/>
            <a:ext cx="68603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test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속성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표현 언어를 이용해 수행할 조건식 위치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필수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en-US" altLang="ko-KR" sz="1400" dirty="0" err="1">
                <a:latin typeface="+mj-ea"/>
                <a:ea typeface="+mj-ea"/>
              </a:rPr>
              <a:t>var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속성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조건식의 결과값</a:t>
            </a:r>
            <a:r>
              <a:rPr lang="en-US" altLang="ko-KR" sz="1400" dirty="0">
                <a:latin typeface="+mj-ea"/>
                <a:ea typeface="+mj-ea"/>
              </a:rPr>
              <a:t>(true/false)</a:t>
            </a:r>
            <a:r>
              <a:rPr lang="ko-KR" altLang="en-US" sz="1400" dirty="0">
                <a:latin typeface="+mj-ea"/>
                <a:ea typeface="+mj-ea"/>
              </a:rPr>
              <a:t>을 저장할 변수지정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선택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-scope </a:t>
            </a:r>
            <a:r>
              <a:rPr lang="ko-KR" altLang="en-US" sz="1400" dirty="0">
                <a:latin typeface="+mj-ea"/>
                <a:ea typeface="+mj-ea"/>
              </a:rPr>
              <a:t>속성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변수의 접근 범위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page</a:t>
            </a:r>
            <a:r>
              <a:rPr lang="en-US" altLang="ko-KR" sz="1400" dirty="0">
                <a:latin typeface="+mj-ea"/>
                <a:ea typeface="+mj-ea"/>
              </a:rPr>
              <a:t>, request, session, application </a:t>
            </a:r>
            <a:r>
              <a:rPr lang="ko-KR" altLang="en-US" sz="1400" dirty="0">
                <a:latin typeface="+mj-ea"/>
                <a:ea typeface="+mj-ea"/>
              </a:rPr>
              <a:t>중 하나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선택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&lt;</a:t>
            </a:r>
            <a:r>
              <a:rPr lang="en-US" altLang="ko-KR" sz="1400" dirty="0" err="1">
                <a:latin typeface="+mj-ea"/>
                <a:ea typeface="+mj-ea"/>
              </a:rPr>
              <a:t>c:if</a:t>
            </a:r>
            <a:r>
              <a:rPr lang="en-US" altLang="ko-KR" sz="1400" dirty="0">
                <a:latin typeface="+mj-ea"/>
                <a:ea typeface="+mj-ea"/>
              </a:rPr>
              <a:t>&gt; </a:t>
            </a:r>
            <a:r>
              <a:rPr lang="ko-KR" altLang="en-US" sz="1400" dirty="0">
                <a:latin typeface="+mj-ea"/>
                <a:ea typeface="+mj-ea"/>
              </a:rPr>
              <a:t>태그의 </a:t>
            </a:r>
            <a:r>
              <a:rPr lang="en-US" altLang="ko-KR" sz="1400" dirty="0">
                <a:latin typeface="+mj-ea"/>
                <a:ea typeface="+mj-ea"/>
              </a:rPr>
              <a:t>test </a:t>
            </a:r>
            <a:r>
              <a:rPr lang="ko-KR" altLang="en-US" sz="1400" dirty="0">
                <a:latin typeface="+mj-ea"/>
                <a:ea typeface="+mj-ea"/>
              </a:rPr>
              <a:t>속성의 조건이 </a:t>
            </a:r>
            <a:r>
              <a:rPr lang="en-US" altLang="ko-KR" sz="1400" dirty="0">
                <a:latin typeface="+mj-ea"/>
                <a:ea typeface="+mj-ea"/>
              </a:rPr>
              <a:t>true</a:t>
            </a:r>
            <a:r>
              <a:rPr lang="ko-KR" altLang="en-US" sz="1400" dirty="0">
                <a:latin typeface="+mj-ea"/>
                <a:ea typeface="+mj-ea"/>
              </a:rPr>
              <a:t>이면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&lt;c:if&gt;</a:t>
            </a:r>
            <a:r>
              <a:rPr lang="ko-KR" altLang="en-US" sz="1400" dirty="0">
                <a:latin typeface="+mj-ea"/>
                <a:ea typeface="+mj-ea"/>
              </a:rPr>
              <a:t>와 </a:t>
            </a:r>
            <a:r>
              <a:rPr lang="en-US" altLang="ko-KR" sz="1400" dirty="0">
                <a:latin typeface="+mj-ea"/>
                <a:ea typeface="+mj-ea"/>
              </a:rPr>
              <a:t>&lt;/c:if&gt; </a:t>
            </a:r>
            <a:r>
              <a:rPr lang="ko-KR" altLang="en-US" sz="1400" dirty="0">
                <a:latin typeface="+mj-ea"/>
                <a:ea typeface="+mj-ea"/>
              </a:rPr>
              <a:t>태그 사이의 </a:t>
            </a:r>
            <a:r>
              <a:rPr lang="en-US" altLang="ko-KR" sz="1400" dirty="0">
                <a:latin typeface="+mj-ea"/>
                <a:ea typeface="+mj-ea"/>
              </a:rPr>
              <a:t>HTML </a:t>
            </a:r>
            <a:r>
              <a:rPr lang="ko-KR" altLang="en-US" sz="1400" dirty="0">
                <a:latin typeface="+mj-ea"/>
                <a:ea typeface="+mj-ea"/>
              </a:rPr>
              <a:t>내용이 처리됩니다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</a:rPr>
              <a:t>&lt;c:if&gt; </a:t>
            </a:r>
            <a:r>
              <a:rPr lang="ko-KR" altLang="en-US" sz="1400" dirty="0">
                <a:latin typeface="+mj-ea"/>
              </a:rPr>
              <a:t>태그의 </a:t>
            </a:r>
            <a:r>
              <a:rPr lang="en-US" altLang="ko-KR" sz="1400" dirty="0">
                <a:latin typeface="+mj-ea"/>
              </a:rPr>
              <a:t>test</a:t>
            </a:r>
            <a:r>
              <a:rPr lang="ko-KR" altLang="en-US" sz="1400" dirty="0">
                <a:latin typeface="+mj-ea"/>
              </a:rPr>
              <a:t> 속성의 조건이 </a:t>
            </a:r>
            <a:r>
              <a:rPr lang="en-US" altLang="ko-KR" sz="1400" dirty="0">
                <a:latin typeface="+mj-ea"/>
              </a:rPr>
              <a:t>false</a:t>
            </a:r>
            <a:r>
              <a:rPr lang="ko-KR" altLang="en-US" sz="1400" dirty="0">
                <a:latin typeface="+mj-ea"/>
              </a:rPr>
              <a:t>이면</a:t>
            </a:r>
            <a:r>
              <a:rPr lang="en-US" altLang="ko-KR" sz="1400" dirty="0">
                <a:latin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</a:rPr>
              <a:t>&lt;c:if&gt;</a:t>
            </a:r>
            <a:r>
              <a:rPr lang="ko-KR" altLang="en-US" sz="1400" dirty="0">
                <a:latin typeface="+mj-ea"/>
              </a:rPr>
              <a:t>와 </a:t>
            </a:r>
            <a:r>
              <a:rPr lang="en-US" altLang="ko-KR" sz="1400" dirty="0">
                <a:latin typeface="+mj-ea"/>
              </a:rPr>
              <a:t>&lt;/c:if&gt; </a:t>
            </a:r>
            <a:r>
              <a:rPr lang="ko-KR" altLang="en-US" sz="1400" dirty="0">
                <a:latin typeface="+mj-ea"/>
              </a:rPr>
              <a:t>태그 사이의 </a:t>
            </a:r>
            <a:r>
              <a:rPr lang="en-US" altLang="ko-KR" sz="1400" dirty="0">
                <a:latin typeface="+mj-ea"/>
              </a:rPr>
              <a:t>HTML </a:t>
            </a:r>
            <a:r>
              <a:rPr lang="ko-KR" altLang="en-US" sz="1400" dirty="0">
                <a:latin typeface="+mj-ea"/>
              </a:rPr>
              <a:t>내용이 처리되지 않습니다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53557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3" y="1461052"/>
            <a:ext cx="7255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member4.jsp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34244" y="1738051"/>
            <a:ext cx="6497822" cy="3265460"/>
            <a:chOff x="896891" y="1922766"/>
            <a:chExt cx="6195301" cy="2759547"/>
          </a:xfrm>
        </p:grpSpPr>
        <p:pic>
          <p:nvPicPr>
            <p:cNvPr id="7168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975" y="1922766"/>
              <a:ext cx="6108217" cy="43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91" y="2362614"/>
              <a:ext cx="5170004" cy="2319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46537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50504" y="1413359"/>
            <a:ext cx="5945556" cy="5335284"/>
            <a:chOff x="1324274" y="1343786"/>
            <a:chExt cx="6171786" cy="5802423"/>
          </a:xfrm>
        </p:grpSpPr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234" y="1343786"/>
              <a:ext cx="5143708" cy="4526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0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274" y="5870517"/>
              <a:ext cx="6171786" cy="1275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4653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30626"/>
            <a:ext cx="762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http://localhost:8090/pro14/test03/member4.jsp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663" y="1807625"/>
            <a:ext cx="4559300" cy="3401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4653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14.6.4 &lt;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c:choose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&gt;&lt;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c:when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이용한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&lt;c:choose&gt; </a:t>
            </a:r>
            <a:r>
              <a:rPr lang="ko-KR" altLang="en-US" sz="1200" b="1" dirty="0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자바의 </a:t>
            </a:r>
            <a:r>
              <a:rPr lang="en-US" altLang="ko-KR" sz="1200" dirty="0"/>
              <a:t>switch-case </a:t>
            </a:r>
            <a:r>
              <a:rPr lang="ko-KR" altLang="en-US" sz="1200" dirty="0"/>
              <a:t>문의 기능을 수행함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</a:t>
            </a:r>
            <a:r>
              <a:rPr lang="en-US" altLang="ko-KR" sz="1200" b="1" dirty="0" err="1">
                <a:latin typeface="+mj-ea"/>
                <a:ea typeface="+mj-ea"/>
              </a:rPr>
              <a:t>c:choose</a:t>
            </a:r>
            <a:r>
              <a:rPr lang="en-US" altLang="ko-KR" sz="1200" b="1" dirty="0">
                <a:latin typeface="+mj-ea"/>
                <a:ea typeface="+mj-ea"/>
              </a:rPr>
              <a:t>&gt;</a:t>
            </a:r>
            <a:r>
              <a:rPr lang="en-US" altLang="ko-KR" sz="1200" b="1" dirty="0">
                <a:latin typeface="+mj-ea"/>
              </a:rPr>
              <a:t>&lt;</a:t>
            </a:r>
            <a:r>
              <a:rPr lang="en-US" altLang="ko-KR" sz="1200" b="1" dirty="0" err="1">
                <a:latin typeface="+mj-ea"/>
              </a:rPr>
              <a:t>c:when</a:t>
            </a:r>
            <a:r>
              <a:rPr lang="en-US" altLang="ko-KR" sz="1200" b="1" dirty="0">
                <a:latin typeface="+mj-ea"/>
              </a:rPr>
              <a:t>&gt;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156966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&lt;c:choose&gt;</a:t>
            </a:r>
          </a:p>
          <a:p>
            <a:r>
              <a:rPr lang="en-US" altLang="ko-KR" sz="1600" b="1" dirty="0"/>
              <a:t>   </a:t>
            </a:r>
            <a:r>
              <a:rPr lang="en-US" altLang="ko-KR" sz="1600" b="1" dirty="0">
                <a:solidFill>
                  <a:srgbClr val="FF0000"/>
                </a:solidFill>
              </a:rPr>
              <a:t>&lt;c:when</a:t>
            </a:r>
            <a:r>
              <a:rPr lang="en-US" altLang="ko-KR" sz="1600" b="1" dirty="0"/>
              <a:t> </a:t>
            </a:r>
            <a:r>
              <a:rPr lang="en-US" altLang="ko-KR" sz="1600" b="1" dirty="0">
                <a:solidFill>
                  <a:srgbClr val="0000FF"/>
                </a:solidFill>
              </a:rPr>
              <a:t>test=</a:t>
            </a:r>
            <a:r>
              <a:rPr lang="en-US" altLang="ko-KR" sz="1600" b="1" dirty="0"/>
              <a:t>"</a:t>
            </a:r>
            <a:r>
              <a:rPr lang="ko-KR" altLang="en-US" sz="1600" b="1" dirty="0">
                <a:solidFill>
                  <a:srgbClr val="C00000"/>
                </a:solidFill>
              </a:rPr>
              <a:t>조건식</a:t>
            </a:r>
            <a:r>
              <a:rPr lang="en-US" altLang="ko-KR" sz="1600" b="1" dirty="0">
                <a:solidFill>
                  <a:srgbClr val="C00000"/>
                </a:solidFill>
              </a:rPr>
              <a:t>1</a:t>
            </a:r>
            <a:r>
              <a:rPr lang="en-US" altLang="ko-KR" sz="1600" b="1" dirty="0"/>
              <a:t>"</a:t>
            </a:r>
            <a:r>
              <a:rPr lang="en-US" altLang="ko-KR" sz="1600" b="1" dirty="0">
                <a:solidFill>
                  <a:srgbClr val="FF0000"/>
                </a:solidFill>
              </a:rPr>
              <a:t>&gt;</a:t>
            </a:r>
            <a:r>
              <a:rPr lang="ko-KR" altLang="en-US" sz="1600" b="1" dirty="0"/>
              <a:t>본문내용</a:t>
            </a:r>
            <a:r>
              <a:rPr lang="en-US" altLang="ko-KR" sz="1600" b="1" dirty="0"/>
              <a:t>1</a:t>
            </a:r>
            <a:r>
              <a:rPr lang="en-US" altLang="ko-KR" sz="1600" b="1" dirty="0">
                <a:solidFill>
                  <a:srgbClr val="FF0000"/>
                </a:solidFill>
              </a:rPr>
              <a:t>&lt;/c:when&gt;</a:t>
            </a:r>
          </a:p>
          <a:p>
            <a:r>
              <a:rPr lang="en-US" altLang="ko-KR" sz="1600" b="1" dirty="0"/>
              <a:t>   </a:t>
            </a:r>
            <a:r>
              <a:rPr lang="en-US" altLang="ko-KR" sz="1600" b="1" dirty="0">
                <a:solidFill>
                  <a:srgbClr val="FF0000"/>
                </a:solidFill>
              </a:rPr>
              <a:t>&lt;c:when </a:t>
            </a:r>
            <a:r>
              <a:rPr lang="en-US" altLang="ko-KR" sz="1600" b="1" dirty="0">
                <a:solidFill>
                  <a:srgbClr val="0000FF"/>
                </a:solidFill>
              </a:rPr>
              <a:t>test=</a:t>
            </a:r>
            <a:r>
              <a:rPr lang="en-US" altLang="ko-KR" sz="1600" b="1" dirty="0"/>
              <a:t>"</a:t>
            </a:r>
            <a:r>
              <a:rPr lang="ko-KR" altLang="en-US" sz="1600" b="1" dirty="0">
                <a:solidFill>
                  <a:srgbClr val="C00000"/>
                </a:solidFill>
              </a:rPr>
              <a:t>조건식</a:t>
            </a:r>
            <a:r>
              <a:rPr lang="en-US" altLang="ko-KR" sz="1600" b="1" dirty="0">
                <a:solidFill>
                  <a:srgbClr val="C00000"/>
                </a:solidFill>
              </a:rPr>
              <a:t>2</a:t>
            </a:r>
            <a:r>
              <a:rPr lang="en-US" altLang="ko-KR" sz="1600" b="1" dirty="0"/>
              <a:t>"</a:t>
            </a:r>
            <a:r>
              <a:rPr lang="en-US" altLang="ko-KR" sz="1600" b="1" dirty="0">
                <a:solidFill>
                  <a:srgbClr val="FF0000"/>
                </a:solidFill>
              </a:rPr>
              <a:t>&gt;</a:t>
            </a:r>
            <a:r>
              <a:rPr lang="ko-KR" altLang="en-US" sz="1600" b="1" dirty="0"/>
              <a:t>본문내용</a:t>
            </a:r>
            <a:r>
              <a:rPr lang="en-US" altLang="ko-KR" sz="1600" b="1" dirty="0"/>
              <a:t>2</a:t>
            </a:r>
            <a:r>
              <a:rPr lang="en-US" altLang="ko-KR" sz="1600" b="1" dirty="0">
                <a:solidFill>
                  <a:srgbClr val="FF0000"/>
                </a:solidFill>
              </a:rPr>
              <a:t>&lt;/c:when&gt;</a:t>
            </a:r>
          </a:p>
          <a:p>
            <a:r>
              <a:rPr lang="en-US" altLang="ko-KR" sz="1600" b="1" dirty="0"/>
              <a:t>     ...</a:t>
            </a:r>
          </a:p>
          <a:p>
            <a:r>
              <a:rPr lang="en-US" altLang="ko-KR" sz="1600" b="1" dirty="0"/>
              <a:t>   </a:t>
            </a:r>
            <a:r>
              <a:rPr lang="en-US" altLang="ko-KR" sz="1600" b="1" dirty="0">
                <a:solidFill>
                  <a:srgbClr val="FF0000"/>
                </a:solidFill>
              </a:rPr>
              <a:t>&lt;c:otherwise&gt;</a:t>
            </a:r>
            <a:r>
              <a:rPr lang="ko-KR" altLang="en-US" sz="1600" b="1" dirty="0"/>
              <a:t>본문내용</a:t>
            </a:r>
            <a:r>
              <a:rPr lang="en-US" altLang="ko-KR" sz="1600" b="1" dirty="0"/>
              <a:t>n</a:t>
            </a:r>
            <a:r>
              <a:rPr lang="en-US" altLang="ko-KR" sz="1600" b="1" dirty="0">
                <a:solidFill>
                  <a:srgbClr val="FF0000"/>
                </a:solidFill>
              </a:rPr>
              <a:t>&lt;/c:otherwise&gt;</a:t>
            </a:r>
          </a:p>
          <a:p>
            <a:r>
              <a:rPr lang="en-US" altLang="ko-KR" sz="1600" b="1" dirty="0">
                <a:solidFill>
                  <a:srgbClr val="0000FF"/>
                </a:solidFill>
              </a:rPr>
              <a:t>&lt;/c:choose&gt;</a:t>
            </a:r>
            <a:endParaRPr lang="ko-KR" altLang="en-US" sz="16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4156" y="4657480"/>
            <a:ext cx="67709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test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속성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ko-KR" altLang="en-US" sz="1200" dirty="0">
                <a:latin typeface="+mj-ea"/>
                <a:ea typeface="+mj-ea"/>
              </a:rPr>
              <a:t>표현 언어를 이용해 평가할 조건식을 지정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0768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451113"/>
            <a:ext cx="7404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member5.jsp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8335" y="1728112"/>
            <a:ext cx="6440556" cy="5010341"/>
            <a:chOff x="805069" y="1863187"/>
            <a:chExt cx="6440556" cy="5010341"/>
          </a:xfrm>
        </p:grpSpPr>
        <p:pic>
          <p:nvPicPr>
            <p:cNvPr id="747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69" y="1863187"/>
              <a:ext cx="6351105" cy="47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69" y="2338241"/>
              <a:ext cx="6440556" cy="453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51FF912-27F8-4ED8-869C-3E35383D154D}"/>
              </a:ext>
            </a:extLst>
          </p:cNvPr>
          <p:cNvSpPr txBox="1"/>
          <p:nvPr/>
        </p:nvSpPr>
        <p:spPr>
          <a:xfrm>
            <a:off x="4134679" y="1279836"/>
            <a:ext cx="4866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앞의</a:t>
            </a:r>
            <a:r>
              <a:rPr lang="en-US" altLang="ko-KR" sz="1200" dirty="0"/>
              <a:t> </a:t>
            </a:r>
            <a:r>
              <a:rPr lang="ko-KR" altLang="en-US" sz="1200" dirty="0"/>
              <a:t>실습에서 작성한 </a:t>
            </a:r>
            <a:r>
              <a:rPr lang="en-US" altLang="ko-KR" sz="1200" dirty="0"/>
              <a:t>member3.jsp</a:t>
            </a:r>
            <a:r>
              <a:rPr lang="ko-KR" altLang="en-US" sz="1200" dirty="0"/>
              <a:t>를 복사해서 </a:t>
            </a:r>
            <a:r>
              <a:rPr lang="en-US" altLang="ko-KR" sz="1200" dirty="0"/>
              <a:t>Member5.jsp</a:t>
            </a:r>
            <a:r>
              <a:rPr lang="ko-KR" altLang="en-US" sz="1200" dirty="0"/>
              <a:t>를 생성한 후</a:t>
            </a:r>
            <a:r>
              <a:rPr lang="en-US" altLang="ko-KR" sz="1200" dirty="0"/>
              <a:t>, </a:t>
            </a:r>
            <a:r>
              <a:rPr lang="ko-KR" altLang="en-US" sz="1200" dirty="0"/>
              <a:t>교재의 내용을 </a:t>
            </a:r>
            <a:r>
              <a:rPr lang="en-US" altLang="ko-KR" sz="1200" dirty="0"/>
              <a:t>&lt;table&gt;</a:t>
            </a:r>
            <a:r>
              <a:rPr lang="ko-KR" altLang="en-US" sz="1200" dirty="0"/>
              <a:t> 태그의 첫 행 밑에 작성합니다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4653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66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http://localhost:8090/pro14/test03/member5.jsp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먼저 </a:t>
            </a:r>
            <a:r>
              <a:rPr lang="en-US" altLang="ko-KR" sz="1200" dirty="0">
                <a:latin typeface="+mj-ea"/>
                <a:ea typeface="+mj-ea"/>
              </a:rPr>
              <a:t>name </a:t>
            </a:r>
            <a:r>
              <a:rPr lang="ko-KR" altLang="en-US" sz="1200" dirty="0">
                <a:latin typeface="+mj-ea"/>
                <a:ea typeface="+mj-ea"/>
              </a:rPr>
              <a:t>변수를 정상적으로 선언한 후 브라우저에서 요청 시 회원 정보를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10" y="3725877"/>
            <a:ext cx="6639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이번에는 다음과 같이 </a:t>
            </a:r>
            <a:r>
              <a:rPr lang="en-US" altLang="ko-KR" sz="1200" dirty="0">
                <a:latin typeface="+mj-ea"/>
                <a:ea typeface="+mj-ea"/>
              </a:rPr>
              <a:t>name </a:t>
            </a:r>
            <a:r>
              <a:rPr lang="ko-KR" altLang="en-US" sz="1200" dirty="0">
                <a:latin typeface="+mj-ea"/>
                <a:ea typeface="+mj-ea"/>
              </a:rPr>
              <a:t>변수를 주석 처리합니다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670" y="2068580"/>
            <a:ext cx="6127991" cy="1191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671" y="4355575"/>
            <a:ext cx="5943600" cy="1108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324274" y="4721087"/>
            <a:ext cx="5737997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2126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560443"/>
            <a:ext cx="7335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브라우저에서 재요청 시 오류 메시지를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487" y="1993582"/>
            <a:ext cx="5943600" cy="956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72126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14.6.5 &lt;c:forEach&gt;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이용한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&lt;c:forEach&gt; </a:t>
            </a:r>
            <a:r>
              <a:rPr lang="ko-KR" altLang="en-US" sz="1200" b="1" dirty="0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/>
              <a:t>JSP </a:t>
            </a:r>
            <a:r>
              <a:rPr lang="ko-KR" altLang="en-US" sz="1200" b="1" dirty="0"/>
              <a:t>페이지에서 </a:t>
            </a:r>
            <a:r>
              <a:rPr lang="ko-KR" altLang="en-US" sz="1200" b="1" dirty="0">
                <a:solidFill>
                  <a:srgbClr val="0000FF"/>
                </a:solidFill>
              </a:rPr>
              <a:t>반복문을 수행하는 태그</a:t>
            </a:r>
            <a:r>
              <a:rPr lang="en-US" altLang="ko-KR" sz="1200" b="1" dirty="0">
                <a:solidFill>
                  <a:srgbClr val="0000FF"/>
                </a:solidFill>
              </a:rPr>
              <a:t>(Java</a:t>
            </a:r>
            <a:r>
              <a:rPr lang="ko-KR" altLang="en-US" sz="1200" b="1" dirty="0">
                <a:solidFill>
                  <a:srgbClr val="0000FF"/>
                </a:solidFill>
              </a:rPr>
              <a:t>의 </a:t>
            </a:r>
            <a:r>
              <a:rPr lang="en-US" altLang="ko-KR" sz="1200" b="1" dirty="0">
                <a:solidFill>
                  <a:srgbClr val="0000FF"/>
                </a:solidFill>
              </a:rPr>
              <a:t>for</a:t>
            </a:r>
            <a:r>
              <a:rPr lang="ko-KR" altLang="en-US" sz="1200" b="1" dirty="0">
                <a:solidFill>
                  <a:srgbClr val="0000FF"/>
                </a:solidFill>
              </a:rPr>
              <a:t>문에 해당함</a:t>
            </a:r>
            <a:r>
              <a:rPr lang="en-US" altLang="ko-KR" sz="1200" b="1" dirty="0">
                <a:solidFill>
                  <a:srgbClr val="0000FF"/>
                </a:solidFill>
              </a:rPr>
              <a:t>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&lt;c:forEach&gt; </a:t>
            </a:r>
            <a:r>
              <a:rPr lang="ko-KR" altLang="en-US" sz="1200" b="1" dirty="0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181588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&lt;c:forEach var=</a:t>
            </a:r>
            <a:r>
              <a:rPr lang="en-US" altLang="ko-KR" sz="1600" b="1" dirty="0">
                <a:latin typeface="+mj-ea"/>
              </a:rPr>
              <a:t> "</a:t>
            </a:r>
            <a:r>
              <a:rPr lang="en-US" altLang="ko-KR" sz="1600" b="1" dirty="0">
                <a:latin typeface="+mj-ea"/>
                <a:ea typeface="+mj-ea"/>
              </a:rPr>
              <a:t>for</a:t>
            </a:r>
            <a:r>
              <a:rPr lang="ko-KR" altLang="en-US" sz="1600" b="1" dirty="0">
                <a:latin typeface="+mj-ea"/>
                <a:ea typeface="+mj-ea"/>
              </a:rPr>
              <a:t>문 내부에서 사용할 </a:t>
            </a:r>
            <a:r>
              <a:rPr lang="ko-KR" altLang="en-US" sz="1600" b="1" dirty="0">
                <a:solidFill>
                  <a:srgbClr val="C00000"/>
                </a:solidFill>
                <a:latin typeface="+mj-ea"/>
                <a:ea typeface="+mj-ea"/>
              </a:rPr>
              <a:t>변수 이름</a:t>
            </a:r>
            <a:r>
              <a:rPr lang="en-US" altLang="ko-KR" sz="1600" b="1" dirty="0">
                <a:latin typeface="+mj-ea"/>
                <a:ea typeface="+mj-ea"/>
              </a:rPr>
              <a:t>“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	items=</a:t>
            </a:r>
            <a:r>
              <a:rPr lang="en-US" altLang="ko-KR" sz="1600" b="1" dirty="0">
                <a:latin typeface="+mj-ea"/>
              </a:rPr>
              <a:t>“</a:t>
            </a:r>
            <a:r>
              <a:rPr lang="en-US" altLang="ko-KR" sz="1600" b="1" dirty="0">
                <a:latin typeface="+mj-ea"/>
                <a:ea typeface="+mj-ea"/>
              </a:rPr>
              <a:t>${</a:t>
            </a:r>
            <a:r>
              <a:rPr lang="ko-KR" altLang="en-US" sz="1600" b="1" dirty="0">
                <a:latin typeface="+mj-ea"/>
                <a:ea typeface="+mj-ea"/>
              </a:rPr>
              <a:t>리스트가 받아올 배열이름</a:t>
            </a:r>
            <a:r>
              <a:rPr lang="en-US" altLang="ko-KR" sz="1600" b="1" dirty="0">
                <a:latin typeface="+mj-ea"/>
                <a:ea typeface="+mj-ea"/>
              </a:rPr>
              <a:t>(</a:t>
            </a:r>
            <a:r>
              <a:rPr lang="ko-KR" altLang="en-US" sz="1600" b="1" dirty="0">
                <a:latin typeface="+mj-ea"/>
                <a:ea typeface="+mj-ea"/>
              </a:rPr>
              <a:t>즉</a:t>
            </a:r>
            <a:r>
              <a:rPr lang="en-US" altLang="ko-KR" sz="1600" b="1" dirty="0">
                <a:latin typeface="+mj-ea"/>
                <a:ea typeface="+mj-ea"/>
              </a:rPr>
              <a:t>,</a:t>
            </a:r>
            <a:r>
              <a:rPr lang="ko-KR" altLang="en-US" sz="1600" b="1" dirty="0">
                <a:solidFill>
                  <a:srgbClr val="C00000"/>
                </a:solidFill>
                <a:latin typeface="+mj-ea"/>
                <a:ea typeface="+mj-ea"/>
              </a:rPr>
              <a:t>반복할 객체이름</a:t>
            </a:r>
            <a:r>
              <a:rPr lang="en-US" altLang="ko-KR" sz="1600" b="1" dirty="0">
                <a:solidFill>
                  <a:srgbClr val="C00000"/>
                </a:solidFill>
                <a:latin typeface="+mj-ea"/>
                <a:ea typeface="+mj-ea"/>
              </a:rPr>
              <a:t>)}</a:t>
            </a:r>
            <a:r>
              <a:rPr lang="en-US" altLang="ko-KR" sz="1600" b="1" dirty="0">
                <a:latin typeface="+mj-ea"/>
                <a:ea typeface="+mj-ea"/>
              </a:rPr>
              <a:t>” 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	begin=“</a:t>
            </a:r>
            <a:r>
              <a:rPr lang="ko-KR" altLang="en-US" sz="1600" b="1" dirty="0">
                <a:solidFill>
                  <a:srgbClr val="C00000"/>
                </a:solidFill>
                <a:latin typeface="+mj-ea"/>
                <a:ea typeface="+mj-ea"/>
              </a:rPr>
              <a:t>시작숫자</a:t>
            </a:r>
            <a:r>
              <a:rPr lang="en-US" altLang="ko-KR" sz="1600" b="1" dirty="0">
                <a:latin typeface="+mj-ea"/>
                <a:ea typeface="+mj-ea"/>
              </a:rPr>
              <a:t>” end=“</a:t>
            </a:r>
            <a:r>
              <a:rPr lang="ko-KR" altLang="en-US" sz="1600" b="1" dirty="0">
                <a:latin typeface="+mj-ea"/>
                <a:ea typeface="+mj-ea"/>
              </a:rPr>
              <a:t>종료숫자</a:t>
            </a:r>
            <a:r>
              <a:rPr lang="en-US" altLang="ko-KR" sz="1600" b="1" dirty="0">
                <a:latin typeface="+mj-ea"/>
                <a:ea typeface="+mj-ea"/>
              </a:rPr>
              <a:t>“ step=“</a:t>
            </a:r>
            <a:r>
              <a:rPr lang="ko-KR" altLang="en-US" sz="1600" b="1" dirty="0" err="1">
                <a:solidFill>
                  <a:srgbClr val="C00000"/>
                </a:solidFill>
                <a:latin typeface="+mj-ea"/>
                <a:ea typeface="+mj-ea"/>
              </a:rPr>
              <a:t>증가간격값</a:t>
            </a:r>
            <a:r>
              <a:rPr lang="en-US" altLang="ko-KR" sz="1600" b="1" dirty="0">
                <a:solidFill>
                  <a:srgbClr val="C00000"/>
                </a:solidFill>
                <a:latin typeface="+mj-ea"/>
                <a:ea typeface="+mj-ea"/>
              </a:rPr>
              <a:t>”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	varStatus=“</a:t>
            </a:r>
            <a:r>
              <a:rPr lang="ko-KR" altLang="en-US" sz="1600" b="1" dirty="0" err="1">
                <a:latin typeface="+mj-ea"/>
                <a:ea typeface="+mj-ea"/>
              </a:rPr>
              <a:t>상태용</a:t>
            </a:r>
            <a:r>
              <a:rPr lang="ko-KR" altLang="en-US" sz="1600" b="1" dirty="0">
                <a:latin typeface="+mj-ea"/>
                <a:ea typeface="+mj-ea"/>
              </a:rPr>
              <a:t> 변수</a:t>
            </a:r>
            <a:r>
              <a:rPr lang="en-US" altLang="ko-KR" sz="1600" b="1" dirty="0">
                <a:latin typeface="+mj-ea"/>
                <a:ea typeface="+mj-ea"/>
              </a:rPr>
              <a:t>”&gt;</a:t>
            </a:r>
          </a:p>
          <a:p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   //</a:t>
            </a:r>
            <a:r>
              <a:rPr lang="ko-KR" altLang="en-US" sz="1600" b="1" dirty="0">
                <a:latin typeface="+mj-ea"/>
                <a:ea typeface="+mj-ea"/>
              </a:rPr>
              <a:t>반복해서 표시할 내용 혹은 반복해서 표시될 </a:t>
            </a:r>
            <a:r>
              <a:rPr lang="en-US" altLang="ko-KR" sz="1600" b="1" dirty="0">
                <a:latin typeface="+mj-ea"/>
                <a:ea typeface="+mj-ea"/>
              </a:rPr>
              <a:t>HTML </a:t>
            </a:r>
            <a:r>
              <a:rPr lang="ko-KR" altLang="en-US" sz="1600" b="1" dirty="0">
                <a:latin typeface="+mj-ea"/>
                <a:ea typeface="+mj-ea"/>
              </a:rPr>
              <a:t>내용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&lt;/c:forEach&gt;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185" y="4642017"/>
            <a:ext cx="6860368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 Items</a:t>
            </a:r>
            <a:r>
              <a:rPr lang="ko-KR" altLang="en-US" sz="1200" dirty="0">
                <a:latin typeface="+mj-ea"/>
                <a:ea typeface="+mj-ea"/>
              </a:rPr>
              <a:t>를 사용하거나 또는 </a:t>
            </a:r>
            <a:r>
              <a:rPr lang="en-US" altLang="ko-KR" sz="1200" dirty="0">
                <a:latin typeface="+mj-ea"/>
                <a:ea typeface="+mj-ea"/>
              </a:rPr>
              <a:t>begin, end, step</a:t>
            </a:r>
            <a:r>
              <a:rPr lang="ko-KR" altLang="en-US" sz="1200" dirty="0">
                <a:latin typeface="+mj-ea"/>
                <a:ea typeface="+mj-ea"/>
              </a:rPr>
              <a:t> 속성을 사용합니다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-var: </a:t>
            </a:r>
            <a:r>
              <a:rPr lang="ko-KR" altLang="en-US" sz="1200" dirty="0">
                <a:latin typeface="+mj-ea"/>
                <a:ea typeface="+mj-ea"/>
              </a:rPr>
              <a:t>반복할 변수 이름</a:t>
            </a:r>
            <a:r>
              <a:rPr lang="en-US" altLang="ko-KR" sz="1200" dirty="0">
                <a:latin typeface="+mj-ea"/>
                <a:ea typeface="+mj-ea"/>
              </a:rPr>
              <a:t>(for</a:t>
            </a:r>
            <a:r>
              <a:rPr lang="ko-KR" altLang="en-US" sz="1200" dirty="0">
                <a:latin typeface="+mj-ea"/>
                <a:ea typeface="+mj-ea"/>
              </a:rPr>
              <a:t>문 내부에서 사용할 변수 이름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-items: ${</a:t>
            </a:r>
            <a:r>
              <a:rPr lang="ko-KR" altLang="en-US" sz="1200" dirty="0">
                <a:latin typeface="+mj-ea"/>
                <a:ea typeface="+mj-ea"/>
              </a:rPr>
              <a:t>리스트가 받아올 배열이름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즉 반복할 객체이름</a:t>
            </a:r>
            <a:r>
              <a:rPr lang="en-US" altLang="ko-KR" sz="1200" dirty="0">
                <a:latin typeface="+mj-ea"/>
                <a:ea typeface="+mj-ea"/>
              </a:rPr>
              <a:t>}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-begin: </a:t>
            </a:r>
            <a:r>
              <a:rPr lang="ko-KR" altLang="en-US" sz="1200" dirty="0">
                <a:latin typeface="+mj-ea"/>
                <a:ea typeface="+mj-ea"/>
              </a:rPr>
              <a:t>반복 시작값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-end: </a:t>
            </a:r>
            <a:r>
              <a:rPr lang="ko-KR" altLang="en-US" sz="1200" dirty="0">
                <a:latin typeface="+mj-ea"/>
                <a:ea typeface="+mj-ea"/>
              </a:rPr>
              <a:t>반복 종료값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-step: </a:t>
            </a:r>
            <a:r>
              <a:rPr lang="ko-KR" altLang="en-US" sz="1200" dirty="0">
                <a:latin typeface="+mj-ea"/>
                <a:ea typeface="+mj-ea"/>
              </a:rPr>
              <a:t>한 번 반복할 때마다 반복 변수를 증가 시킬 값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varStatus: </a:t>
            </a:r>
            <a:r>
              <a:rPr lang="ko-KR" altLang="en-US" sz="1200" dirty="0">
                <a:latin typeface="+mj-ea"/>
                <a:ea typeface="+mj-ea"/>
              </a:rPr>
              <a:t>반복 상태  속성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7991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 언어란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5616" y="1401417"/>
            <a:ext cx="739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elTest2.jsp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2" y="1678416"/>
            <a:ext cx="6648450" cy="327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066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2" y="1506571"/>
            <a:ext cx="4969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varStatus</a:t>
            </a:r>
            <a:r>
              <a:rPr lang="ko-KR" altLang="en-US" sz="1200" b="1" dirty="0">
                <a:latin typeface="+mj-ea"/>
                <a:ea typeface="+mj-ea"/>
              </a:rPr>
              <a:t>의 속성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348"/>
              </p:ext>
            </p:extLst>
          </p:nvPr>
        </p:nvGraphicFramePr>
        <p:xfrm>
          <a:off x="824947" y="1783570"/>
          <a:ext cx="7192618" cy="122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1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9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items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정의한 항목을 가리키는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index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번호입니다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부터 시작합니다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count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몇 번째 반복인지 나타냅니다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부터 시작합니다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first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boolean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첫 번째 반복인지 나타냅니다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last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boolean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마지막 반복인지 나타냅니다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9625" y="3162300"/>
            <a:ext cx="7200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예 </a:t>
            </a:r>
            <a:r>
              <a:rPr lang="en-US" altLang="ko-KR" sz="1200" dirty="0"/>
              <a:t>varStatus </a:t>
            </a:r>
            <a:r>
              <a:rPr lang="ko-KR" altLang="en-US" sz="1200" dirty="0"/>
              <a:t>속성의 이해를 돕기 위한 예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&lt;c:forEach items="${items}" var=“item" </a:t>
            </a:r>
            <a:r>
              <a:rPr lang="en-US" altLang="ko-KR" sz="1200" b="1" dirty="0">
                <a:solidFill>
                  <a:srgbClr val="0000FF"/>
                </a:solidFill>
              </a:rPr>
              <a:t>varStatus="status"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	//</a:t>
            </a:r>
            <a:r>
              <a:rPr lang="ko-KR" altLang="en-US" sz="1200" dirty="0"/>
              <a:t>반복할 내용</a:t>
            </a:r>
            <a:endParaRPr lang="en-US" altLang="ko-KR" sz="1200" dirty="0"/>
          </a:p>
          <a:p>
            <a:r>
              <a:rPr lang="en-US" altLang="ko-KR" sz="1200" dirty="0"/>
              <a:t>&lt;/c:foreach&gt;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위에서 </a:t>
            </a:r>
            <a:r>
              <a:rPr lang="en-US" altLang="ko-KR" sz="1200" dirty="0"/>
              <a:t>varStatus</a:t>
            </a:r>
            <a:r>
              <a:rPr lang="ko-KR" altLang="en-US" sz="1200" dirty="0"/>
              <a:t>에  설정된 상태용 변수가 </a:t>
            </a:r>
            <a:r>
              <a:rPr lang="en-US" altLang="ko-KR" sz="1200" dirty="0"/>
              <a:t>status</a:t>
            </a:r>
            <a:r>
              <a:rPr lang="ko-KR" altLang="en-US" sz="1200" dirty="0"/>
              <a:t>일 때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${status.</a:t>
            </a:r>
            <a:r>
              <a:rPr lang="en-US" altLang="ko-KR" sz="1200" dirty="0">
                <a:solidFill>
                  <a:srgbClr val="FF0000"/>
                </a:solidFill>
              </a:rPr>
              <a:t>current</a:t>
            </a:r>
            <a:r>
              <a:rPr lang="en-US" altLang="ko-KR" sz="1200" dirty="0"/>
              <a:t>}</a:t>
            </a:r>
            <a:r>
              <a:rPr lang="en-US" altLang="ko-KR" sz="1200" dirty="0">
                <a:sym typeface="Wingdings" pitchFamily="2" charset="2"/>
              </a:rPr>
              <a:t></a:t>
            </a:r>
            <a:r>
              <a:rPr lang="en-US" altLang="ko-KR" sz="1200" dirty="0"/>
              <a:t> </a:t>
            </a:r>
            <a:r>
              <a:rPr lang="ko-KR" altLang="en-US" sz="1200" dirty="0"/>
              <a:t>현재 아이템</a:t>
            </a:r>
            <a:endParaRPr lang="en-US" altLang="ko-KR" sz="1200" dirty="0"/>
          </a:p>
          <a:p>
            <a:r>
              <a:rPr lang="en-US" altLang="ko-KR" sz="1200" dirty="0"/>
              <a:t>${status.index}</a:t>
            </a:r>
            <a:r>
              <a:rPr lang="en-US" altLang="ko-KR" sz="1200" dirty="0">
                <a:sym typeface="Wingdings" pitchFamily="2" charset="2"/>
              </a:rPr>
              <a:t></a:t>
            </a:r>
            <a:r>
              <a:rPr lang="en-US" altLang="ko-KR" sz="1200" dirty="0"/>
              <a:t> 0</a:t>
            </a:r>
            <a:r>
              <a:rPr lang="ko-KR" altLang="en-US" sz="1200" dirty="0"/>
              <a:t>부터의 인덱스 순서</a:t>
            </a:r>
            <a:r>
              <a:rPr lang="en-US" altLang="ko-KR" sz="1200" dirty="0"/>
              <a:t>(</a:t>
            </a:r>
            <a:r>
              <a:rPr lang="ko-KR" altLang="en-US" sz="1200" dirty="0"/>
              <a:t>항목순서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r>
              <a:rPr lang="en-US" altLang="ko-KR" sz="1200" dirty="0"/>
              <a:t>${status.</a:t>
            </a:r>
            <a:r>
              <a:rPr lang="en-US" altLang="ko-KR" sz="1200" dirty="0">
                <a:solidFill>
                  <a:srgbClr val="FF0000"/>
                </a:solidFill>
              </a:rPr>
              <a:t>count</a:t>
            </a:r>
            <a:r>
              <a:rPr lang="en-US" altLang="ko-KR" sz="1200" dirty="0"/>
              <a:t>}</a:t>
            </a:r>
            <a:r>
              <a:rPr lang="en-US" altLang="ko-KR" sz="1200" dirty="0">
                <a:sym typeface="Wingdings" pitchFamily="2" charset="2"/>
              </a:rPr>
              <a:t></a:t>
            </a:r>
            <a:r>
              <a:rPr lang="en-US" altLang="ko-KR" sz="1200" dirty="0"/>
              <a:t> 1</a:t>
            </a:r>
            <a:r>
              <a:rPr lang="ko-KR" altLang="en-US" sz="1200" dirty="0"/>
              <a:t>부터의 순서</a:t>
            </a:r>
            <a:r>
              <a:rPr lang="en-US" altLang="ko-KR" sz="1200" dirty="0"/>
              <a:t>(</a:t>
            </a:r>
            <a:r>
              <a:rPr lang="ko-KR" altLang="en-US" sz="1200" dirty="0"/>
              <a:t>처음부터의 반복횟수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r>
              <a:rPr lang="en-US" altLang="ko-KR" sz="1200" dirty="0"/>
              <a:t>${status.first}	</a:t>
            </a:r>
            <a:r>
              <a:rPr lang="en-US" altLang="ko-KR" sz="1200" dirty="0">
                <a:sym typeface="Wingdings" pitchFamily="2" charset="2"/>
              </a:rPr>
              <a:t> </a:t>
            </a:r>
            <a:r>
              <a:rPr lang="ko-KR" altLang="en-US" sz="1200" dirty="0">
                <a:sym typeface="Wingdings" pitchFamily="2" charset="2"/>
              </a:rPr>
              <a:t>현재 루프가 처음인지 여부</a:t>
            </a:r>
            <a:r>
              <a:rPr lang="en-US" altLang="ko-KR" sz="1200" dirty="0">
                <a:sym typeface="Wingdings" pitchFamily="2" charset="2"/>
              </a:rPr>
              <a:t>(true/false)</a:t>
            </a:r>
          </a:p>
          <a:p>
            <a:r>
              <a:rPr lang="en-US" altLang="ko-KR" sz="1200" dirty="0"/>
              <a:t>${status.last}	</a:t>
            </a:r>
            <a:r>
              <a:rPr lang="en-US" altLang="ko-KR" sz="1200" dirty="0">
                <a:sym typeface="Wingdings" pitchFamily="2" charset="2"/>
              </a:rPr>
              <a:t></a:t>
            </a:r>
            <a:r>
              <a:rPr lang="en-US" altLang="ko-KR" sz="1200" dirty="0"/>
              <a:t> </a:t>
            </a:r>
            <a:r>
              <a:rPr lang="ko-KR" altLang="en-US" sz="1200" dirty="0"/>
              <a:t>현재 루프가 마지막인지 여부</a:t>
            </a:r>
            <a:r>
              <a:rPr lang="en-US" altLang="ko-KR" sz="1200" dirty="0"/>
              <a:t>(true/false)</a:t>
            </a:r>
          </a:p>
          <a:p>
            <a:r>
              <a:rPr lang="en-US" altLang="ko-KR" sz="1200" dirty="0"/>
              <a:t>${status.begin}</a:t>
            </a:r>
            <a:r>
              <a:rPr lang="en-US" altLang="ko-KR" sz="1200" dirty="0">
                <a:sym typeface="Wingdings" pitchFamily="2" charset="2"/>
              </a:rPr>
              <a:t></a:t>
            </a:r>
            <a:r>
              <a:rPr lang="ko-KR" altLang="en-US" sz="1200" dirty="0">
                <a:sym typeface="Wingdings" pitchFamily="2" charset="2"/>
              </a:rPr>
              <a:t>반복의 시작 값</a:t>
            </a:r>
            <a:endParaRPr lang="ko-KR" altLang="en-US" sz="1200" dirty="0"/>
          </a:p>
          <a:p>
            <a:r>
              <a:rPr lang="en-US" altLang="ko-KR" sz="1200" dirty="0"/>
              <a:t>${status.end}	</a:t>
            </a:r>
            <a:r>
              <a:rPr lang="en-US" altLang="ko-KR" sz="1200" dirty="0">
                <a:sym typeface="Wingdings" pitchFamily="2" charset="2"/>
              </a:rPr>
              <a:t> </a:t>
            </a:r>
            <a:r>
              <a:rPr lang="ko-KR" altLang="en-US" sz="1200" dirty="0">
                <a:sym typeface="Wingdings" pitchFamily="2" charset="2"/>
              </a:rPr>
              <a:t>반복의 끝 값</a:t>
            </a:r>
            <a:endParaRPr lang="en-US" altLang="ko-KR" sz="1200" dirty="0">
              <a:sym typeface="Wingdings" pitchFamily="2" charset="2"/>
            </a:endParaRPr>
          </a:p>
          <a:p>
            <a:r>
              <a:rPr lang="en-US" altLang="ko-KR" sz="1200" dirty="0"/>
              <a:t>${status.step}	</a:t>
            </a:r>
            <a:r>
              <a:rPr lang="en-US" altLang="ko-KR" sz="1200" dirty="0">
                <a:sym typeface="Wingdings" pitchFamily="2" charset="2"/>
              </a:rPr>
              <a:t> </a:t>
            </a:r>
            <a:r>
              <a:rPr lang="ko-KR" altLang="en-US" sz="1200" dirty="0">
                <a:sym typeface="Wingdings" pitchFamily="2" charset="2"/>
              </a:rPr>
              <a:t>다음 반복과의 간격 값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67212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9" y="1450465"/>
            <a:ext cx="7205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member6.jsp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8" y="1727464"/>
            <a:ext cx="6659632" cy="383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212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07" y="1427981"/>
            <a:ext cx="6736867" cy="468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2126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5069" y="1421943"/>
            <a:ext cx="7712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http://localhost:8090/pro14/test03/member6.jsp</a:t>
            </a:r>
            <a:r>
              <a:rPr lang="ko-KR" altLang="en-US" sz="1200" dirty="0">
                <a:latin typeface="+mj-ea"/>
                <a:ea typeface="+mj-ea"/>
              </a:rPr>
              <a:t>로 요청하여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124" y="1698942"/>
            <a:ext cx="3152789" cy="49403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72126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510748"/>
            <a:ext cx="7593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이번에는 </a:t>
            </a:r>
            <a:r>
              <a:rPr lang="en-US" altLang="ko-KR" sz="1200" dirty="0">
                <a:latin typeface="+mj-ea"/>
                <a:ea typeface="+mj-ea"/>
              </a:rPr>
              <a:t>&lt;c:forEach&gt; </a:t>
            </a:r>
            <a:r>
              <a:rPr lang="ko-KR" altLang="en-US" sz="1200" dirty="0">
                <a:latin typeface="+mj-ea"/>
                <a:ea typeface="+mj-ea"/>
              </a:rPr>
              <a:t>태그를 이용해 </a:t>
            </a:r>
            <a:r>
              <a:rPr lang="en-US" altLang="ko-KR" sz="1200" dirty="0">
                <a:latin typeface="+mj-ea"/>
                <a:ea typeface="+mj-ea"/>
              </a:rPr>
              <a:t>ArrayList</a:t>
            </a:r>
            <a:r>
              <a:rPr lang="ko-KR" altLang="en-US" sz="1200" dirty="0">
                <a:latin typeface="+mj-ea"/>
                <a:ea typeface="+mj-ea"/>
              </a:rPr>
              <a:t>에 저장된 회원 정보를 출력해 보겠습니다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4461" y="1787747"/>
            <a:ext cx="6820613" cy="4885850"/>
            <a:chOff x="728755" y="1783693"/>
            <a:chExt cx="6820613" cy="4885850"/>
          </a:xfrm>
        </p:grpSpPr>
        <p:pic>
          <p:nvPicPr>
            <p:cNvPr id="808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72" y="1783693"/>
              <a:ext cx="6790796" cy="2245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8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55" y="3971919"/>
              <a:ext cx="5818118" cy="269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72126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51" y="1487301"/>
            <a:ext cx="7082045" cy="480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103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500809"/>
            <a:ext cx="7494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http://localhost:8090/pro14/test03/member7.jsp</a:t>
            </a:r>
            <a:r>
              <a:rPr lang="ko-KR" altLang="en-US" sz="1200" dirty="0">
                <a:latin typeface="+mj-ea"/>
                <a:ea typeface="+mj-ea"/>
              </a:rPr>
              <a:t>로 요청하여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757" y="1986956"/>
            <a:ext cx="5943600" cy="1194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51036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00809"/>
            <a:ext cx="798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이번에는 </a:t>
            </a:r>
            <a:r>
              <a:rPr lang="en-US" altLang="ko-KR" sz="1200" dirty="0">
                <a:latin typeface="+mj-ea"/>
                <a:ea typeface="+mj-ea"/>
              </a:rPr>
              <a:t>&lt;c:forEach&gt;</a:t>
            </a:r>
            <a:r>
              <a:rPr lang="ko-KR" altLang="en-US" sz="1200" dirty="0">
                <a:latin typeface="+mj-ea"/>
                <a:ea typeface="+mj-ea"/>
              </a:rPr>
              <a:t>문의 </a:t>
            </a:r>
            <a:r>
              <a:rPr lang="en-US" altLang="ko-KR" sz="1200" dirty="0">
                <a:latin typeface="+mj-ea"/>
                <a:ea typeface="+mj-ea"/>
              </a:rPr>
              <a:t>items </a:t>
            </a:r>
            <a:r>
              <a:rPr lang="ko-KR" altLang="en-US" sz="1200" dirty="0">
                <a:latin typeface="+mj-ea"/>
                <a:ea typeface="+mj-ea"/>
              </a:rPr>
              <a:t>속성에 </a:t>
            </a:r>
            <a:r>
              <a:rPr lang="en-US" altLang="ko-KR" sz="1200" dirty="0">
                <a:latin typeface="+mj-ea"/>
                <a:ea typeface="+mj-ea"/>
              </a:rPr>
              <a:t>membersList</a:t>
            </a:r>
            <a:r>
              <a:rPr lang="ko-KR" altLang="en-US" sz="1200" dirty="0">
                <a:latin typeface="+mj-ea"/>
                <a:ea typeface="+mj-ea"/>
              </a:rPr>
              <a:t>를 할당한 후 실행하여 자동으로 </a:t>
            </a:r>
            <a:r>
              <a:rPr lang="en-US" altLang="ko-KR" sz="1200" dirty="0">
                <a:latin typeface="+mj-ea"/>
                <a:ea typeface="+mj-ea"/>
              </a:rPr>
              <a:t>var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member</a:t>
            </a:r>
            <a:r>
              <a:rPr lang="ko-KR" altLang="en-US" sz="1200" dirty="0">
                <a:latin typeface="+mj-ea"/>
                <a:ea typeface="+mj-ea"/>
              </a:rPr>
              <a:t>에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membersList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MemberBean </a:t>
            </a:r>
            <a:r>
              <a:rPr lang="ko-KR" altLang="en-US" sz="1200" dirty="0">
                <a:latin typeface="+mj-ea"/>
                <a:ea typeface="+mj-ea"/>
              </a:rPr>
              <a:t>객체가 차례대로 할당되도록 </a:t>
            </a:r>
            <a:r>
              <a:rPr lang="en-US" altLang="ko-KR" sz="1200" dirty="0">
                <a:latin typeface="+mj-ea"/>
                <a:ea typeface="+mj-ea"/>
              </a:rPr>
              <a:t>member8.jsp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62474"/>
            <a:ext cx="6304929" cy="463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DA922E-A52E-4F6B-9AC6-C95E4C98228B}"/>
              </a:ext>
            </a:extLst>
          </p:cNvPr>
          <p:cNvSpPr txBox="1"/>
          <p:nvPr/>
        </p:nvSpPr>
        <p:spPr>
          <a:xfrm>
            <a:off x="5041127" y="2280912"/>
            <a:ext cx="2257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member7.jsp</a:t>
            </a:r>
            <a:r>
              <a:rPr lang="ko-KR" altLang="en-US" sz="1100" dirty="0"/>
              <a:t>를 복사하여</a:t>
            </a:r>
            <a:endParaRPr lang="en-US" altLang="ko-KR" sz="1100" dirty="0"/>
          </a:p>
          <a:p>
            <a:r>
              <a:rPr lang="en-US" altLang="ko-KR" sz="1100" dirty="0"/>
              <a:t>member8.jsp</a:t>
            </a:r>
            <a:r>
              <a:rPr lang="ko-KR" altLang="en-US" sz="1100" dirty="0"/>
              <a:t>를 생성한 후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c:forEach</a:t>
            </a:r>
            <a:r>
              <a:rPr lang="en-US" altLang="ko-KR" sz="1100" dirty="0"/>
              <a:t>&gt; </a:t>
            </a:r>
            <a:r>
              <a:rPr lang="ko-KR" altLang="en-US" sz="1100" dirty="0"/>
              <a:t>태그의 내용만 적절히 </a:t>
            </a:r>
            <a:endParaRPr lang="en-US" altLang="ko-KR" sz="1100" dirty="0"/>
          </a:p>
          <a:p>
            <a:r>
              <a:rPr lang="ko-KR" altLang="en-US" sz="1100" dirty="0"/>
              <a:t>수정합니다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85103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7" y="1500809"/>
            <a:ext cx="7205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http://localhost:8090/pro14/test03/member8.jsp</a:t>
            </a:r>
            <a:r>
              <a:rPr lang="ko-KR" altLang="en-US" sz="1200" dirty="0">
                <a:latin typeface="+mj-ea"/>
                <a:ea typeface="+mj-ea"/>
              </a:rPr>
              <a:t>로 요청하여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427" y="1856478"/>
            <a:ext cx="6251712" cy="1542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72126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표현 언어와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 Core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라이브러리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14.6.6 &lt;c:url&gt;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이용한 실습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&lt;c:url&gt; </a:t>
            </a:r>
            <a:r>
              <a:rPr lang="ko-KR" altLang="en-US" sz="1200" b="1" dirty="0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+mj-ea"/>
                <a:ea typeface="+mj-ea"/>
              </a:rPr>
              <a:t>JSP </a:t>
            </a:r>
            <a:r>
              <a:rPr lang="ko-KR" altLang="en-US" sz="1400" dirty="0">
                <a:latin typeface="+mj-ea"/>
                <a:ea typeface="+mj-ea"/>
              </a:rPr>
              <a:t>페이지에서 </a:t>
            </a:r>
            <a:r>
              <a:rPr lang="en-US" altLang="ko-KR" sz="1400" dirty="0">
                <a:latin typeface="+mj-ea"/>
                <a:ea typeface="+mj-ea"/>
              </a:rPr>
              <a:t>URL </a:t>
            </a:r>
            <a:r>
              <a:rPr lang="ko-KR" altLang="en-US" sz="1400" dirty="0">
                <a:latin typeface="+mj-ea"/>
                <a:ea typeface="+mj-ea"/>
              </a:rPr>
              <a:t>정보를 저장하는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&lt;c:url&gt; </a:t>
            </a:r>
            <a:r>
              <a:rPr lang="ko-KR" altLang="en-US" sz="1200" b="1" dirty="0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138499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&lt;c:url  var="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변수 이름</a:t>
            </a:r>
            <a:r>
              <a:rPr lang="en-US" altLang="ko-KR" sz="1400" b="1" dirty="0">
                <a:latin typeface="+mj-ea"/>
                <a:ea typeface="+mj-ea"/>
              </a:rPr>
              <a:t>"  value="</a:t>
            </a:r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URL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경로</a:t>
            </a:r>
            <a:r>
              <a:rPr lang="en-US" altLang="ko-KR" sz="1400" b="1" dirty="0">
                <a:latin typeface="+mj-ea"/>
                <a:ea typeface="+mj-ea"/>
              </a:rPr>
              <a:t>"  [scope=“</a:t>
            </a:r>
            <a:r>
              <a:rPr lang="ko-KR" altLang="en-US" sz="1400" b="1" dirty="0">
                <a:latin typeface="+mj-ea"/>
                <a:ea typeface="+mj-ea"/>
              </a:rPr>
              <a:t>접근범위</a:t>
            </a:r>
            <a:r>
              <a:rPr lang="en-US" altLang="ko-KR" sz="1400" b="1" dirty="0">
                <a:latin typeface="+mj-ea"/>
                <a:ea typeface="+mj-ea"/>
              </a:rPr>
              <a:t>"] &gt;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    [&lt;c:param  name="</a:t>
            </a:r>
            <a:r>
              <a:rPr lang="ko-KR" altLang="en-US" sz="1400" b="1" dirty="0">
                <a:latin typeface="+mj-ea"/>
                <a:ea typeface="+mj-ea"/>
              </a:rPr>
              <a:t>매개변수이름</a:t>
            </a:r>
            <a:r>
              <a:rPr lang="en-US" altLang="ko-KR" sz="1400" b="1" dirty="0">
                <a:latin typeface="+mj-ea"/>
                <a:ea typeface="+mj-ea"/>
              </a:rPr>
              <a:t>"  value="</a:t>
            </a:r>
            <a:r>
              <a:rPr lang="ko-KR" altLang="en-US" sz="1400" b="1" dirty="0">
                <a:latin typeface="+mj-ea"/>
                <a:ea typeface="+mj-ea"/>
              </a:rPr>
              <a:t>전달값</a:t>
            </a:r>
            <a:r>
              <a:rPr lang="en-US" altLang="ko-KR" sz="1400" b="1" dirty="0">
                <a:latin typeface="+mj-ea"/>
                <a:ea typeface="+mj-ea"/>
              </a:rPr>
              <a:t>" /&gt; ]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     ...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&lt;/c:url&gt;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4156" y="4416429"/>
            <a:ext cx="6860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-var : url</a:t>
            </a:r>
            <a:r>
              <a:rPr lang="ko-KR" altLang="en-US" sz="1200" dirty="0">
                <a:latin typeface="+mj-ea"/>
                <a:ea typeface="+mj-ea"/>
              </a:rPr>
              <a:t>이 저장된 변수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-value : </a:t>
            </a:r>
            <a:r>
              <a:rPr lang="ko-KR" altLang="en-US" sz="1200" dirty="0">
                <a:latin typeface="+mj-ea"/>
                <a:ea typeface="+mj-ea"/>
              </a:rPr>
              <a:t>생성할 </a:t>
            </a:r>
            <a:r>
              <a:rPr lang="en-US" altLang="ko-KR" sz="1200" dirty="0">
                <a:latin typeface="+mj-ea"/>
                <a:ea typeface="+mj-ea"/>
              </a:rPr>
              <a:t>URL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-scope: </a:t>
            </a:r>
            <a:r>
              <a:rPr lang="ko-KR" altLang="en-US" sz="1200" dirty="0">
                <a:latin typeface="+mj-ea"/>
                <a:ea typeface="+mj-ea"/>
              </a:rPr>
              <a:t>변수의 접근 범위</a:t>
            </a:r>
            <a:r>
              <a:rPr lang="en-US" altLang="ko-KR" sz="1200" dirty="0">
                <a:latin typeface="+mj-ea"/>
                <a:ea typeface="+mj-ea"/>
              </a:rPr>
              <a:t>(page, request, session, application </a:t>
            </a:r>
            <a:r>
              <a:rPr lang="ko-KR" altLang="en-US" sz="1200" dirty="0">
                <a:latin typeface="+mj-ea"/>
                <a:ea typeface="+mj-ea"/>
              </a:rPr>
              <a:t>중 하나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044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17198</TotalTime>
  <Words>7240</Words>
  <Application>Microsoft Office PowerPoint</Application>
  <PresentationFormat>화면 슬라이드 쇼(4:3)</PresentationFormat>
  <Paragraphs>1052</Paragraphs>
  <Slides>173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173</vt:i4>
      </vt:variant>
    </vt:vector>
  </HeadingPairs>
  <TitlesOfParts>
    <vt:vector size="181" baseType="lpstr">
      <vt:lpstr>굴림체</vt:lpstr>
      <vt:lpstr>나눔스퀘어</vt:lpstr>
      <vt:lpstr>나눔스퀘어 Bold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goott2</cp:lastModifiedBy>
  <cp:revision>1305</cp:revision>
  <dcterms:created xsi:type="dcterms:W3CDTF">2018-08-29T04:30:46Z</dcterms:created>
  <dcterms:modified xsi:type="dcterms:W3CDTF">2020-11-30T07:40:48Z</dcterms:modified>
</cp:coreProperties>
</file>